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  <p:sldMasterId id="2147483668" r:id="rId3"/>
    <p:sldMasterId id="2147483678" r:id="rId4"/>
    <p:sldMasterId id="2147483688" r:id="rId5"/>
    <p:sldMasterId id="2147483698" r:id="rId6"/>
  </p:sldMasterIdLst>
  <p:notesMasterIdLst>
    <p:notesMasterId r:id="rId19"/>
  </p:notesMasterIdLst>
  <p:handoutMasterIdLst>
    <p:handoutMasterId r:id="rId20"/>
  </p:handoutMasterIdLst>
  <p:sldIdLst>
    <p:sldId id="256" r:id="rId7"/>
    <p:sldId id="258" r:id="rId8"/>
    <p:sldId id="259" r:id="rId9"/>
    <p:sldId id="257" r:id="rId10"/>
    <p:sldId id="262" r:id="rId11"/>
    <p:sldId id="271" r:id="rId12"/>
    <p:sldId id="272" r:id="rId13"/>
    <p:sldId id="273" r:id="rId14"/>
    <p:sldId id="275" r:id="rId15"/>
    <p:sldId id="274" r:id="rId16"/>
    <p:sldId id="267" r:id="rId17"/>
    <p:sldId id="268" r:id="rId18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3" autoAdjust="0"/>
    <p:restoredTop sz="99028" autoAdjust="0"/>
  </p:normalViewPr>
  <p:slideViewPr>
    <p:cSldViewPr>
      <p:cViewPr>
        <p:scale>
          <a:sx n="75" d="100"/>
          <a:sy n="75" d="100"/>
        </p:scale>
        <p:origin x="-1902" y="-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2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BEF7A24B-554D-4B99-A3CC-7667F56D1027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10672D4C-A99E-49DD-8A16-1D1994231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025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0391B76B-D742-4BD2-BF24-F4C760DB831C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257B995-136A-4A15-87A5-26420C3C1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87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 userDrawn="1"/>
          </p:nvSpPr>
          <p:spPr>
            <a:xfrm>
              <a:off x="0" y="5184648"/>
              <a:ext cx="9144000" cy="1673352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3352801"/>
              <a:ext cx="9144000" cy="182756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5181600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3373031"/>
            <a:ext cx="8229600" cy="2043684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 kern="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566801" y="5429252"/>
            <a:ext cx="8129524" cy="757517"/>
          </a:xfrm>
        </p:spPr>
        <p:txBody>
          <a:bodyPr/>
          <a:lstStyle>
            <a:lvl1pPr marL="0" indent="0" algn="l">
              <a:buNone/>
              <a:defRPr sz="16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ctangle 8"/>
            <p:cNvSpPr/>
            <p:nvPr userDrawn="1"/>
          </p:nvSpPr>
          <p:spPr>
            <a:xfrm>
              <a:off x="0" y="342900"/>
              <a:ext cx="9144000" cy="6172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457200"/>
              <a:ext cx="9144000" cy="59436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341312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6505575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2" y="3962402"/>
            <a:ext cx="8153399" cy="1371599"/>
          </a:xfrm>
        </p:spPr>
        <p:txBody>
          <a:bodyPr anchor="b" anchorCtr="0"/>
          <a:lstStyle>
            <a:lvl1pPr algn="l">
              <a:defRPr sz="4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57276" y="5438776"/>
            <a:ext cx="8129524" cy="904875"/>
          </a:xfrm>
        </p:spPr>
        <p:txBody>
          <a:bodyPr anchor="t" anchorCtr="0"/>
          <a:lstStyle>
            <a:lvl1pPr marL="0" indent="0">
              <a:buNone/>
              <a:defRPr sz="140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 userDrawn="1"/>
          </p:nvSpPr>
          <p:spPr>
            <a:xfrm>
              <a:off x="0" y="5184648"/>
              <a:ext cx="9144000" cy="1673352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3352801"/>
              <a:ext cx="9144000" cy="182756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5181600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3373031"/>
            <a:ext cx="8229600" cy="2043684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 kern="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566801" y="5429252"/>
            <a:ext cx="8129524" cy="757517"/>
          </a:xfrm>
        </p:spPr>
        <p:txBody>
          <a:bodyPr/>
          <a:lstStyle>
            <a:lvl1pPr marL="0" indent="0" algn="l">
              <a:buNone/>
              <a:defRPr sz="16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0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34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ctangle 8"/>
            <p:cNvSpPr/>
            <p:nvPr userDrawn="1"/>
          </p:nvSpPr>
          <p:spPr>
            <a:xfrm>
              <a:off x="0" y="342900"/>
              <a:ext cx="9144000" cy="6172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457200"/>
              <a:ext cx="9144000" cy="59436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341312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6505575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2" y="3962402"/>
            <a:ext cx="8153399" cy="1371599"/>
          </a:xfrm>
        </p:spPr>
        <p:txBody>
          <a:bodyPr anchor="b" anchorCtr="0"/>
          <a:lstStyle>
            <a:lvl1pPr algn="l">
              <a:defRPr sz="4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57276" y="5438776"/>
            <a:ext cx="8129524" cy="904875"/>
          </a:xfrm>
        </p:spPr>
        <p:txBody>
          <a:bodyPr anchor="t" anchorCtr="0"/>
          <a:lstStyle>
            <a:lvl1pPr marL="0" indent="0">
              <a:buNone/>
              <a:defRPr sz="140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9846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8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11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12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52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49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8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 userDrawn="1"/>
          </p:nvSpPr>
          <p:spPr>
            <a:xfrm>
              <a:off x="0" y="5184648"/>
              <a:ext cx="9144000" cy="1673352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3352801"/>
              <a:ext cx="9144000" cy="182756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5181600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3373031"/>
            <a:ext cx="8229600" cy="2043684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 kern="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566801" y="5429252"/>
            <a:ext cx="8129524" cy="757517"/>
          </a:xfrm>
        </p:spPr>
        <p:txBody>
          <a:bodyPr/>
          <a:lstStyle>
            <a:lvl1pPr marL="0" indent="0" algn="l">
              <a:buNone/>
              <a:defRPr sz="16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6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3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ctangle 8"/>
            <p:cNvSpPr/>
            <p:nvPr userDrawn="1"/>
          </p:nvSpPr>
          <p:spPr>
            <a:xfrm>
              <a:off x="0" y="342900"/>
              <a:ext cx="9144000" cy="6172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457200"/>
              <a:ext cx="9144000" cy="59436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341312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6505575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2" y="3962402"/>
            <a:ext cx="8153399" cy="1371599"/>
          </a:xfrm>
        </p:spPr>
        <p:txBody>
          <a:bodyPr anchor="b" anchorCtr="0"/>
          <a:lstStyle>
            <a:lvl1pPr algn="l">
              <a:defRPr sz="4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57276" y="5438776"/>
            <a:ext cx="8129524" cy="904875"/>
          </a:xfrm>
        </p:spPr>
        <p:txBody>
          <a:bodyPr anchor="t" anchorCtr="0"/>
          <a:lstStyle>
            <a:lvl1pPr marL="0" indent="0">
              <a:buNone/>
              <a:defRPr sz="140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5311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2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66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5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76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92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4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 userDrawn="1"/>
          </p:nvSpPr>
          <p:spPr>
            <a:xfrm>
              <a:off x="0" y="5184648"/>
              <a:ext cx="9144000" cy="1673352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3352801"/>
              <a:ext cx="9144000" cy="182756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5181600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3373031"/>
            <a:ext cx="8229600" cy="2043684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 kern="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566801" y="5429252"/>
            <a:ext cx="8129524" cy="757517"/>
          </a:xfrm>
        </p:spPr>
        <p:txBody>
          <a:bodyPr/>
          <a:lstStyle>
            <a:lvl1pPr marL="0" indent="0" algn="l">
              <a:buNone/>
              <a:defRPr sz="16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0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ctangle 8"/>
            <p:cNvSpPr/>
            <p:nvPr userDrawn="1"/>
          </p:nvSpPr>
          <p:spPr>
            <a:xfrm>
              <a:off x="0" y="342900"/>
              <a:ext cx="9144000" cy="6172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457200"/>
              <a:ext cx="9144000" cy="59436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341312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6505575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2" y="3962402"/>
            <a:ext cx="8153399" cy="1371599"/>
          </a:xfrm>
        </p:spPr>
        <p:txBody>
          <a:bodyPr anchor="b" anchorCtr="0"/>
          <a:lstStyle>
            <a:lvl1pPr algn="l">
              <a:defRPr sz="4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57276" y="5438776"/>
            <a:ext cx="8129524" cy="904875"/>
          </a:xfrm>
        </p:spPr>
        <p:txBody>
          <a:bodyPr anchor="t" anchorCtr="0"/>
          <a:lstStyle>
            <a:lvl1pPr marL="0" indent="0">
              <a:buNone/>
              <a:defRPr sz="140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8397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34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3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9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044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76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19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 userDrawn="1"/>
          </p:nvSpPr>
          <p:spPr>
            <a:xfrm>
              <a:off x="0" y="5184648"/>
              <a:ext cx="9144000" cy="1673352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3352801"/>
              <a:ext cx="9144000" cy="182756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5181600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3373031"/>
            <a:ext cx="8229600" cy="2043684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 kern="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566801" y="5429252"/>
            <a:ext cx="8129524" cy="757517"/>
          </a:xfrm>
        </p:spPr>
        <p:txBody>
          <a:bodyPr/>
          <a:lstStyle>
            <a:lvl1pPr marL="0" indent="0" algn="l">
              <a:buNone/>
              <a:defRPr sz="16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173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2789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ctangle 8"/>
            <p:cNvSpPr/>
            <p:nvPr userDrawn="1"/>
          </p:nvSpPr>
          <p:spPr>
            <a:xfrm>
              <a:off x="0" y="342900"/>
              <a:ext cx="9144000" cy="6172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457200"/>
              <a:ext cx="9144000" cy="59436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341312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6505575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2" y="3962402"/>
            <a:ext cx="8153399" cy="1371599"/>
          </a:xfrm>
        </p:spPr>
        <p:txBody>
          <a:bodyPr anchor="b" anchorCtr="0"/>
          <a:lstStyle>
            <a:lvl1pPr algn="l">
              <a:defRPr sz="4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57276" y="5438776"/>
            <a:ext cx="8129524" cy="904875"/>
          </a:xfrm>
        </p:spPr>
        <p:txBody>
          <a:bodyPr anchor="t" anchorCtr="0"/>
          <a:lstStyle>
            <a:lvl1pPr marL="0" indent="0">
              <a:buNone/>
              <a:defRPr sz="140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912485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2462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3857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211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11514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0611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58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Rectangle 18"/>
          <p:cNvPicPr>
            <a:picLocks noChangeAspect="1"/>
          </p:cNvPicPr>
          <p:nvPr/>
        </p:nvPicPr>
        <p:blipFill>
          <a:blip r:embed="rId11">
            <a:duotone>
              <a:schemeClr val="accent3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 19"/>
          <p:cNvGrpSpPr/>
          <p:nvPr/>
        </p:nvGrpSpPr>
        <p:grpSpPr>
          <a:xfrm>
            <a:off x="304800" y="0"/>
            <a:ext cx="8534400" cy="6860650"/>
            <a:chOff x="304800" y="0"/>
            <a:chExt cx="8534400" cy="6860650"/>
          </a:xfrm>
        </p:grpSpPr>
        <p:sp>
          <p:nvSpPr>
            <p:cNvPr id="21" name="Rectangle 20"/>
            <p:cNvSpPr/>
            <p:nvPr userDrawn="1"/>
          </p:nvSpPr>
          <p:spPr>
            <a:xfrm>
              <a:off x="457200" y="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flipH="1">
              <a:off x="457200" y="38100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8686800" y="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04800" y="38365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457200" y="6477000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 flipH="1">
              <a:off x="304800" y="310738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600203"/>
            <a:ext cx="8077200" cy="441241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B51EFC2E-847F-4CF8-8289-FAA88B334687}" type="datetimeFigureOut">
              <a:rPr lang="en-US" sz="1000" smtClean="0">
                <a:solidFill>
                  <a:schemeClr val="tx2"/>
                </a:solidFill>
                <a:latin typeface="+mj-lt"/>
              </a:rPr>
              <a:pPr/>
              <a:t>9/19/2022</a:t>
            </a:fld>
            <a:endParaRPr lang="en-US" sz="1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0462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sz="1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53325215-7382-4C1B-86B1-E9DB9649FF55}" type="slidenum">
              <a:rPr lang="en-US" sz="1000" smtClean="0">
                <a:solidFill>
                  <a:schemeClr val="tx2"/>
                </a:solidFill>
                <a:latin typeface="+mj-lt"/>
              </a:rPr>
              <a:pPr/>
              <a:t>‹#›</a:t>
            </a:fld>
            <a:endParaRPr lang="en-US" sz="1000">
              <a:solidFill>
                <a:schemeClr val="tx2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Rectangle 18"/>
          <p:cNvPicPr>
            <a:picLocks noChangeAspect="1"/>
          </p:cNvPicPr>
          <p:nvPr/>
        </p:nvPicPr>
        <p:blipFill>
          <a:blip r:embed="rId11">
            <a:duotone>
              <a:schemeClr val="accent3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 19"/>
          <p:cNvGrpSpPr/>
          <p:nvPr/>
        </p:nvGrpSpPr>
        <p:grpSpPr>
          <a:xfrm>
            <a:off x="304800" y="0"/>
            <a:ext cx="8534400" cy="6860650"/>
            <a:chOff x="304800" y="0"/>
            <a:chExt cx="8534400" cy="6860650"/>
          </a:xfrm>
        </p:grpSpPr>
        <p:sp>
          <p:nvSpPr>
            <p:cNvPr id="21" name="Rectangle 20"/>
            <p:cNvSpPr/>
            <p:nvPr userDrawn="1"/>
          </p:nvSpPr>
          <p:spPr>
            <a:xfrm>
              <a:off x="457200" y="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 userDrawn="1"/>
          </p:nvSpPr>
          <p:spPr>
            <a:xfrm flipH="1">
              <a:off x="457200" y="38100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8686800" y="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04800" y="38365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457200" y="6477000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>
            <a:xfrm flipH="1">
              <a:off x="304800" y="310738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600203"/>
            <a:ext cx="8077200" cy="441241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0462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86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Rectangle 18"/>
          <p:cNvPicPr>
            <a:picLocks noChangeAspect="1"/>
          </p:cNvPicPr>
          <p:nvPr/>
        </p:nvPicPr>
        <p:blipFill>
          <a:blip r:embed="rId11">
            <a:duotone>
              <a:schemeClr val="accent3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 19"/>
          <p:cNvGrpSpPr/>
          <p:nvPr/>
        </p:nvGrpSpPr>
        <p:grpSpPr>
          <a:xfrm>
            <a:off x="304800" y="0"/>
            <a:ext cx="8534400" cy="6860650"/>
            <a:chOff x="304800" y="0"/>
            <a:chExt cx="8534400" cy="6860650"/>
          </a:xfrm>
        </p:grpSpPr>
        <p:sp>
          <p:nvSpPr>
            <p:cNvPr id="21" name="Rectangle 20"/>
            <p:cNvSpPr/>
            <p:nvPr userDrawn="1"/>
          </p:nvSpPr>
          <p:spPr>
            <a:xfrm>
              <a:off x="457200" y="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 userDrawn="1"/>
          </p:nvSpPr>
          <p:spPr>
            <a:xfrm flipH="1">
              <a:off x="457200" y="38100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8686800" y="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04800" y="38365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457200" y="6477000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>
            <a:xfrm flipH="1">
              <a:off x="304800" y="310738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600203"/>
            <a:ext cx="8077200" cy="441241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0462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60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Rectangle 18"/>
          <p:cNvPicPr>
            <a:picLocks noChangeAspect="1"/>
          </p:cNvPicPr>
          <p:nvPr/>
        </p:nvPicPr>
        <p:blipFill>
          <a:blip r:embed="rId11">
            <a:duotone>
              <a:schemeClr val="accent3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 19"/>
          <p:cNvGrpSpPr/>
          <p:nvPr/>
        </p:nvGrpSpPr>
        <p:grpSpPr>
          <a:xfrm>
            <a:off x="304800" y="0"/>
            <a:ext cx="8534400" cy="6860650"/>
            <a:chOff x="304800" y="0"/>
            <a:chExt cx="8534400" cy="6860650"/>
          </a:xfrm>
        </p:grpSpPr>
        <p:sp>
          <p:nvSpPr>
            <p:cNvPr id="21" name="Rectangle 20"/>
            <p:cNvSpPr/>
            <p:nvPr userDrawn="1"/>
          </p:nvSpPr>
          <p:spPr>
            <a:xfrm>
              <a:off x="457200" y="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 userDrawn="1"/>
          </p:nvSpPr>
          <p:spPr>
            <a:xfrm flipH="1">
              <a:off x="457200" y="38100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8686800" y="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04800" y="38365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457200" y="6477000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>
            <a:xfrm flipH="1">
              <a:off x="304800" y="310738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600203"/>
            <a:ext cx="8077200" cy="441241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0462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9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Rectangle 18"/>
          <p:cNvPicPr>
            <a:picLocks noChangeAspect="1"/>
          </p:cNvPicPr>
          <p:nvPr/>
        </p:nvPicPr>
        <p:blipFill>
          <a:blip r:embed="rId11">
            <a:duotone>
              <a:schemeClr val="accent3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 19"/>
          <p:cNvGrpSpPr/>
          <p:nvPr/>
        </p:nvGrpSpPr>
        <p:grpSpPr>
          <a:xfrm>
            <a:off x="304800" y="0"/>
            <a:ext cx="8534400" cy="6860650"/>
            <a:chOff x="304800" y="0"/>
            <a:chExt cx="8534400" cy="6860650"/>
          </a:xfrm>
        </p:grpSpPr>
        <p:sp>
          <p:nvSpPr>
            <p:cNvPr id="21" name="Rectangle 20"/>
            <p:cNvSpPr/>
            <p:nvPr userDrawn="1"/>
          </p:nvSpPr>
          <p:spPr>
            <a:xfrm>
              <a:off x="457200" y="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 userDrawn="1"/>
          </p:nvSpPr>
          <p:spPr>
            <a:xfrm flipH="1">
              <a:off x="457200" y="38100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8686800" y="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04800" y="38365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457200" y="6477000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>
            <a:xfrm flipH="1">
              <a:off x="304800" y="310738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600203"/>
            <a:ext cx="8077200" cy="441241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B51EFC2E-847F-4CF8-8289-FAA88B334687}" type="datetimeFigureOut">
              <a:rPr lang="en-US" smtClean="0">
                <a:solidFill>
                  <a:srgbClr val="284E6A"/>
                </a:solidFill>
              </a:rPr>
              <a:pPr/>
              <a:t>9/19/2022</a:t>
            </a:fld>
            <a:endParaRPr lang="en-US">
              <a:solidFill>
                <a:srgbClr val="284E6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0462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>
              <a:solidFill>
                <a:srgbClr val="284E6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53325215-7382-4C1B-86B1-E9DB9649FF55}" type="slidenum">
              <a:rPr lang="en-US" smtClean="0">
                <a:solidFill>
                  <a:srgbClr val="284E6A"/>
                </a:solidFill>
              </a:rPr>
              <a:pPr/>
              <a:t>‹#›</a:t>
            </a:fld>
            <a:endParaRPr lang="en-US">
              <a:solidFill>
                <a:srgbClr val="284E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9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</p:sldLayoutIdLst>
  <p:txStyles>
    <p:titleStyle>
      <a:lvl1pPr algn="l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>
          <a:xfrm>
            <a:off x="395536" y="3068960"/>
            <a:ext cx="8229600" cy="1872208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Специальность</a:t>
            </a:r>
            <a:b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Экономика 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и</a:t>
            </a:r>
            <a:b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бухгалтерский 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учет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>
          <a:xfrm>
            <a:off x="107504" y="260648"/>
            <a:ext cx="8129524" cy="757517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АВТОНОМНОЕ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профессиональное образовательное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Иркутской области «Иркутский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технологический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колледж»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5445437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Предприятие начинается с бухгалтерского учёта!</a:t>
            </a:r>
            <a:endParaRPr lang="ru-RU" sz="2800" b="1" i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41"/>
          <a:stretch/>
        </p:blipFill>
        <p:spPr bwMode="auto">
          <a:xfrm>
            <a:off x="6128680" y="3933056"/>
            <a:ext cx="2984638" cy="18087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Neizvestniy_ispolnitel_-_Ofitsialnoe_muzikalnoe_soprovozhdenie_moey_stranitsi__(get-tune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92280" y="908720"/>
            <a:ext cx="609600" cy="609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85445"/>
            <a:ext cx="1656184" cy="1164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077200" cy="1224136"/>
          </a:xfrm>
        </p:spPr>
        <p:txBody>
          <a:bodyPr>
            <a:noAutofit/>
          </a:bodyPr>
          <a:lstStyle/>
          <a:p>
            <a:r>
              <a:rPr lang="ru-RU" sz="3600" b="1" dirty="0"/>
              <a:t>Достойное образование-успешная </a:t>
            </a:r>
            <a:r>
              <a:rPr lang="ru-RU" sz="3600" b="1" dirty="0" smtClean="0"/>
              <a:t>карьера</a:t>
            </a:r>
            <a:r>
              <a:rPr lang="en-US" sz="3600" b="1" dirty="0" smtClean="0"/>
              <a:t>!</a:t>
            </a:r>
            <a:endParaRPr lang="en-US" sz="3600" b="1" dirty="0"/>
          </a:p>
        </p:txBody>
      </p:sp>
      <p:sp>
        <p:nvSpPr>
          <p:cNvPr id="5" name="Rectangle 4"/>
          <p:cNvSpPr>
            <a:spLocks noGrp="1"/>
          </p:cNvSpPr>
          <p:nvPr>
            <p:ph type="body" idx="4294967295"/>
          </p:nvPr>
        </p:nvSpPr>
        <p:spPr>
          <a:xfrm>
            <a:off x="539552" y="4038265"/>
            <a:ext cx="8136904" cy="21686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Получив специальность бухгалтера, Вы сможете сделать хорошую карьеру –   дорасти до  главного бухгалтера,  финансового директора организации, аудитора, консультанта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Picture 2" descr="C:\Documents and Settings\Анюточка\Рабочий стол\моя профессия бухгалтер\stock-photo-photo-of-serious-young-businessman-explaining-his-project-to-colleagues-at-seminar-239658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72816"/>
            <a:ext cx="4176464" cy="2254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539552" y="529809"/>
            <a:ext cx="4182616" cy="122413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Учись строить </a:t>
            </a:r>
            <a:r>
              <a:rPr lang="ru-RU" b="1" dirty="0" smtClean="0"/>
              <a:t>будущее!!!</a:t>
            </a:r>
            <a:endParaRPr lang="en-US" b="1" dirty="0"/>
          </a:p>
        </p:txBody>
      </p:sp>
      <p:sp>
        <p:nvSpPr>
          <p:cNvPr id="5" name="Rectangle 4"/>
          <p:cNvSpPr>
            <a:spLocks noGrp="1"/>
          </p:cNvSpPr>
          <p:nvPr>
            <p:ph idx="1"/>
          </p:nvPr>
        </p:nvSpPr>
        <p:spPr>
          <a:xfrm>
            <a:off x="533400" y="2492896"/>
            <a:ext cx="8215064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Специальность </a:t>
            </a:r>
            <a:r>
              <a:rPr lang="ru-RU" dirty="0"/>
              <a:t>бухгалтера относится к числу массовых, она востребована в самых различных </a:t>
            </a:r>
            <a:r>
              <a:rPr lang="ru-RU" dirty="0" smtClean="0"/>
              <a:t>организациях.</a:t>
            </a:r>
          </a:p>
          <a:p>
            <a:pPr marL="0" indent="0">
              <a:buNone/>
            </a:pPr>
            <a:r>
              <a:rPr lang="ru-RU" dirty="0"/>
              <a:t>Эти специалисты могут работать в бухгалтерии любого учреждения, в крупных фирмах и банках, на предприятиях в отделах экономического планирования и анализа.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" b="8490"/>
          <a:stretch/>
        </p:blipFill>
        <p:spPr bwMode="auto">
          <a:xfrm>
            <a:off x="4860032" y="44624"/>
            <a:ext cx="4283968" cy="2250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992888" cy="81719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600" dirty="0"/>
              <a:t>Функциональные </a:t>
            </a:r>
            <a:r>
              <a:rPr lang="ru-RU" sz="3600" dirty="0" smtClean="0"/>
              <a:t>обязанности бухгалтера:</a:t>
            </a:r>
            <a:endParaRPr lang="en-US" sz="3600" dirty="0">
              <a:latin typeface="+mj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377704"/>
            <a:ext cx="6408712" cy="5480296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dirty="0"/>
              <a:t>Выполняет работу </a:t>
            </a:r>
            <a:r>
              <a:rPr lang="ru-RU" sz="2400" dirty="0" smtClean="0"/>
              <a:t>по учету </a:t>
            </a:r>
            <a:r>
              <a:rPr lang="ru-RU" sz="2400" dirty="0"/>
              <a:t>имущества, </a:t>
            </a:r>
            <a:r>
              <a:rPr lang="ru-RU" sz="2400" dirty="0" smtClean="0"/>
              <a:t>обязательств, финансов </a:t>
            </a:r>
            <a:r>
              <a:rPr lang="ru-RU" sz="2400" dirty="0"/>
              <a:t>и </a:t>
            </a:r>
            <a:r>
              <a:rPr lang="ru-RU" sz="2400" dirty="0" smtClean="0"/>
              <a:t>других хозяйственных операций;</a:t>
            </a:r>
            <a:endParaRPr lang="ru-RU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/>
              <a:t>Отражает в первичных документах </a:t>
            </a:r>
            <a:r>
              <a:rPr lang="ru-RU" sz="2400" dirty="0" smtClean="0"/>
              <a:t>движение основных средств;</a:t>
            </a:r>
            <a:endParaRPr lang="ru-RU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Осуществляет </a:t>
            </a:r>
            <a:r>
              <a:rPr lang="ru-RU" sz="2400" dirty="0"/>
              <a:t>контроль за своевременностью и правильностью оприходования и списания денежных </a:t>
            </a:r>
            <a:r>
              <a:rPr lang="ru-RU" sz="2400" dirty="0" smtClean="0"/>
              <a:t>средств;</a:t>
            </a:r>
            <a:endParaRPr lang="ru-RU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/>
              <a:t>Производит расчеты платежей по договорам </a:t>
            </a:r>
            <a:r>
              <a:rPr lang="ru-RU" sz="2400" dirty="0" smtClean="0"/>
              <a:t>аренды;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Начисляет заработную плату;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Составляет бухгалтерскую отчётность.</a:t>
            </a:r>
          </a:p>
          <a:p>
            <a:endParaRPr lang="ru-RU" sz="2400" dirty="0"/>
          </a:p>
        </p:txBody>
      </p:sp>
      <p:pic>
        <p:nvPicPr>
          <p:cNvPr id="10" name="Picture 10" descr="normal_36330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2965" y="836712"/>
            <a:ext cx="2717283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6809">
            <a:off x="5819260" y="3912772"/>
            <a:ext cx="2908031" cy="276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54658" y="404664"/>
            <a:ext cx="8077200" cy="71538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С нами Вы научитесь:</a:t>
            </a:r>
            <a:endParaRPr lang="en-US" sz="3600" b="1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1520" y="1268760"/>
            <a:ext cx="6721821" cy="5589240"/>
          </a:xfrm>
        </p:spPr>
        <p:txBody>
          <a:bodyPr>
            <a:noAutofit/>
          </a:bodyPr>
          <a:lstStyle/>
          <a:p>
            <a:r>
              <a:rPr lang="ru-RU" sz="2600" b="1" dirty="0" smtClean="0"/>
              <a:t>Вести бухгалтерский и </a:t>
            </a:r>
            <a:r>
              <a:rPr lang="ru-RU" sz="2600" b="1" dirty="0"/>
              <a:t>налоговый учет;</a:t>
            </a:r>
          </a:p>
          <a:p>
            <a:r>
              <a:rPr lang="ru-RU" sz="2600" b="1" dirty="0" smtClean="0"/>
              <a:t>Проводить финансовый анализ</a:t>
            </a:r>
            <a:r>
              <a:rPr lang="ru-RU" sz="2600" b="1" dirty="0"/>
              <a:t>;</a:t>
            </a:r>
            <a:endParaRPr lang="ru-RU" sz="2600" b="1" dirty="0" smtClean="0"/>
          </a:p>
          <a:p>
            <a:r>
              <a:rPr lang="ru-RU" sz="2600" b="1" dirty="0" smtClean="0"/>
              <a:t>Составлять бухгалтерскую и налоговую отчётность;</a:t>
            </a:r>
          </a:p>
          <a:p>
            <a:r>
              <a:rPr lang="ru-RU" sz="2600" b="1" dirty="0" smtClean="0"/>
              <a:t>Владеть базовыми знаниями компьютера</a:t>
            </a:r>
            <a:r>
              <a:rPr lang="ru-RU" sz="2600" b="1" dirty="0"/>
              <a:t>;</a:t>
            </a:r>
            <a:r>
              <a:rPr lang="ru-RU" sz="2600" b="1" dirty="0" smtClean="0"/>
              <a:t> </a:t>
            </a:r>
          </a:p>
          <a:p>
            <a:r>
              <a:rPr lang="ru-RU" sz="2600" b="1" dirty="0" smtClean="0"/>
              <a:t>Свободно работать в Интернете,</a:t>
            </a:r>
            <a:r>
              <a:rPr lang="en-US" sz="2600" b="1" dirty="0" smtClean="0"/>
              <a:t> </a:t>
            </a:r>
            <a:r>
              <a:rPr lang="ru-RU" sz="2600" b="1" dirty="0" smtClean="0"/>
              <a:t>1С:Бухгалтерия 8.3, СПС «Консультант Плюс», «Гарант»;</a:t>
            </a:r>
          </a:p>
          <a:p>
            <a:r>
              <a:rPr lang="ru-RU" sz="2600" b="1" dirty="0" smtClean="0"/>
              <a:t>Владеть иностранным языком.</a:t>
            </a:r>
            <a:endParaRPr lang="ru-RU" sz="2600" b="1" dirty="0"/>
          </a:p>
          <a:p>
            <a:endParaRPr lang="ru-RU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88840"/>
            <a:ext cx="3722563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 rot="21219574">
            <a:off x="436670" y="2789780"/>
            <a:ext cx="4143375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Мама взяла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в руки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сотовый телефон, </a:t>
            </a:r>
          </a:p>
          <a:p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и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на примере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его рассказал о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работе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бухгалтера. </a:t>
            </a:r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7" name="Прямоугольник 4"/>
          <p:cNvSpPr>
            <a:spLocks noChangeArrowheads="1"/>
          </p:cNvSpPr>
          <p:nvPr/>
        </p:nvSpPr>
        <p:spPr bwMode="auto">
          <a:xfrm rot="329214">
            <a:off x="683442" y="1470957"/>
            <a:ext cx="4357688" cy="12001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К получению экономического образования меня подтолкнул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моя мама.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Как-то мы завели разговор об интересующих меня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профессиях</a:t>
            </a:r>
            <a:r>
              <a:rPr lang="ru-RU" dirty="0" smtClean="0">
                <a:solidFill>
                  <a:prstClr val="black"/>
                </a:solidFill>
                <a:latin typeface="Calibri" pitchFamily="34" charset="0"/>
              </a:rPr>
              <a:t>.</a:t>
            </a:r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Прямоугольник 6"/>
          <p:cNvSpPr>
            <a:spLocks noChangeArrowheads="1"/>
          </p:cNvSpPr>
          <p:nvPr/>
        </p:nvSpPr>
        <p:spPr bwMode="auto">
          <a:xfrm>
            <a:off x="1422415" y="3766808"/>
            <a:ext cx="4392488" cy="28623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«Задачей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бухгалтера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является произвести расчет затрат на изготовление этого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телефона: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какое количество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материалов, комплектующих потребуется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, какова стоимость пресс-формы для его изготовления, какова зарплата рабочего, служащих, руководства, какие налоги надо заплатить, и сколько предприятие получит прибыли от реализации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готовой продукции»,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говорила мама</a:t>
            </a:r>
            <a:r>
              <a:rPr lang="ru-RU" dirty="0" smtClean="0">
                <a:solidFill>
                  <a:prstClr val="black"/>
                </a:solidFill>
                <a:latin typeface="Calibri" pitchFamily="34" charset="0"/>
              </a:rPr>
              <a:t>. </a:t>
            </a:r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367131" y="299076"/>
            <a:ext cx="8586258" cy="1075426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 Что говорят студенты о  специальности</a:t>
            </a:r>
            <a:endParaRPr lang="ru-RU" sz="2800" b="1" dirty="0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6300192" y="4159315"/>
            <a:ext cx="2392986" cy="2077308"/>
          </a:xfrm>
          <a:prstGeom prst="wedgeRoundRectCallout">
            <a:avLst>
              <a:gd name="adj1" fmla="val -3631"/>
              <a:gd name="adj2" fmla="val -67999"/>
              <a:gd name="adj3" fmla="val 16667"/>
            </a:avLst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Почему я 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выбрала </a:t>
            </a: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специальность Бухгалтера?</a:t>
            </a: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0" y="4418777"/>
            <a:ext cx="1204773" cy="219201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628" y="1412776"/>
            <a:ext cx="2206625" cy="324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049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72200" cy="107542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 </a:t>
            </a:r>
            <a:r>
              <a:rPr lang="ru-RU" sz="3200" b="1" dirty="0"/>
              <a:t>Что говорят студенты </a:t>
            </a:r>
            <a:r>
              <a:rPr lang="ru-RU" sz="3200" b="1" dirty="0" smtClean="0"/>
              <a:t>о специальности</a:t>
            </a:r>
            <a:endParaRPr lang="en-US" sz="3200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6444208" y="4293096"/>
            <a:ext cx="2016224" cy="1861284"/>
          </a:xfrm>
          <a:prstGeom prst="wedgeRoundRectCallout">
            <a:avLst>
              <a:gd name="adj1" fmla="val -12319"/>
              <a:gd name="adj2" fmla="val -74155"/>
              <a:gd name="adj3" fmla="val 16667"/>
            </a:avLst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alibri" pitchFamily="34" charset="0"/>
              </a:rPr>
              <a:t>Почему я </a:t>
            </a:r>
            <a:r>
              <a:rPr lang="ru-RU" sz="2000" dirty="0" smtClean="0">
                <a:solidFill>
                  <a:srgbClr val="002060"/>
                </a:solidFill>
                <a:latin typeface="Calibri" pitchFamily="34" charset="0"/>
              </a:rPr>
              <a:t>выбрала </a:t>
            </a:r>
            <a:r>
              <a:rPr lang="ru-RU" sz="2000" dirty="0">
                <a:solidFill>
                  <a:srgbClr val="002060"/>
                </a:solidFill>
                <a:latin typeface="Calibri" pitchFamily="34" charset="0"/>
              </a:rPr>
              <a:t>специальность Бухгалтера</a:t>
            </a:r>
            <a:r>
              <a:rPr lang="ru-RU" sz="2800" dirty="0">
                <a:solidFill>
                  <a:srgbClr val="002060"/>
                </a:solidFill>
                <a:latin typeface="Calibri" pitchFamily="34" charset="0"/>
              </a:rPr>
              <a:t>?</a:t>
            </a: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4"/>
          <p:cNvSpPr>
            <a:spLocks noChangeArrowheads="1"/>
          </p:cNvSpPr>
          <p:nvPr/>
        </p:nvSpPr>
        <p:spPr bwMode="auto">
          <a:xfrm>
            <a:off x="670389" y="2109669"/>
            <a:ext cx="4939954" cy="34163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Я 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поступила </a:t>
            </a: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на бухучет и не жалею об этом. За время учебы мне стало ясно, что бухгалтер -- 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специальность </a:t>
            </a: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нужная во всех сферах деятельности. Работа кропотлива, требует сосредоточенности, но 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очень интересна</a:t>
            </a: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. Чувствуешь себя 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</a:rPr>
              <a:t>человеком, нужным </a:t>
            </a:r>
            <a:r>
              <a:rPr lang="ru-RU" sz="2400" dirty="0">
                <a:solidFill>
                  <a:srgbClr val="002060"/>
                </a:solidFill>
                <a:latin typeface="Calibri" pitchFamily="34" charset="0"/>
              </a:rPr>
              <a:t>обществу, гордишься этим</a:t>
            </a:r>
            <a:r>
              <a:rPr lang="ru-RU" sz="2400" b="1" dirty="0" smtClean="0">
                <a:solidFill>
                  <a:prstClr val="black"/>
                </a:solidFill>
              </a:rPr>
              <a:t>.</a:t>
            </a:r>
            <a:endParaRPr lang="ru-RU" sz="2400" b="1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80"/>
          <a:stretch/>
        </p:blipFill>
        <p:spPr bwMode="auto">
          <a:xfrm>
            <a:off x="6641965" y="1137281"/>
            <a:ext cx="1620710" cy="2659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4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610600" cy="1075426"/>
          </a:xfrm>
        </p:spPr>
        <p:txBody>
          <a:bodyPr>
            <a:normAutofit/>
          </a:bodyPr>
          <a:lstStyle/>
          <a:p>
            <a:r>
              <a:rPr lang="ru-RU" sz="3200" b="1" dirty="0"/>
              <a:t>Что говорят студенты </a:t>
            </a:r>
            <a:r>
              <a:rPr lang="ru-RU" sz="3200" b="1" dirty="0" smtClean="0"/>
              <a:t>о специальности</a:t>
            </a:r>
            <a:endParaRPr lang="ru-RU" sz="3200" dirty="0"/>
          </a:p>
        </p:txBody>
      </p:sp>
      <p:sp>
        <p:nvSpPr>
          <p:cNvPr id="12" name="Прямоугольник 4"/>
          <p:cNvSpPr>
            <a:spLocks noChangeArrowheads="1"/>
          </p:cNvSpPr>
          <p:nvPr/>
        </p:nvSpPr>
        <p:spPr bwMode="auto">
          <a:xfrm rot="347834">
            <a:off x="1525134" y="1800985"/>
            <a:ext cx="4357688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К тому же, у нас прекрасная группа и отличный преподавательский состав. И  я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уверена,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что  с этой специальностью добьюсь много в жизни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!</a:t>
            </a:r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7" name="Рисунок 6" descr="IMG_1898.jp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347864" y="4005063"/>
            <a:ext cx="2428860" cy="20863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S50000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65382" y="4653136"/>
            <a:ext cx="2793204" cy="2094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70" y="3428206"/>
            <a:ext cx="2609850" cy="20431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9" t="1383" r="15588" b="1897"/>
          <a:stretch/>
        </p:blipFill>
        <p:spPr bwMode="auto">
          <a:xfrm rot="2108262">
            <a:off x="6201484" y="1374944"/>
            <a:ext cx="2236310" cy="2865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71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077200" cy="150747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Выбирайте обучение в ИТК на специальности «Экономика и бухгалтерский учёт»: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676456" cy="4608511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sz="3600" dirty="0" smtClean="0"/>
              <a:t>Востребованная </a:t>
            </a:r>
            <a:r>
              <a:rPr lang="ru-RU" sz="3600" dirty="0"/>
              <a:t>на рынке труда </a:t>
            </a:r>
            <a:r>
              <a:rPr lang="ru-RU" sz="3600" dirty="0" smtClean="0"/>
              <a:t>специальность </a:t>
            </a:r>
            <a:r>
              <a:rPr lang="ru-RU" sz="3600" dirty="0"/>
              <a:t>- </a:t>
            </a:r>
            <a:r>
              <a:rPr lang="ru-RU" sz="3600" b="1" dirty="0">
                <a:solidFill>
                  <a:srgbClr val="FF0000"/>
                </a:solidFill>
              </a:rPr>
              <a:t>это Деньги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 smtClean="0"/>
              <a:t>Профессиональное </a:t>
            </a:r>
            <a:r>
              <a:rPr lang="ru-RU" sz="3600" dirty="0"/>
              <a:t>образование - </a:t>
            </a:r>
            <a:r>
              <a:rPr lang="ru-RU" sz="3600" b="1" dirty="0">
                <a:solidFill>
                  <a:srgbClr val="FF0000"/>
                </a:solidFill>
              </a:rPr>
              <a:t>это Престиж 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 smtClean="0"/>
              <a:t>Привычные </a:t>
            </a:r>
            <a:r>
              <a:rPr lang="ru-RU" sz="3600" dirty="0"/>
              <a:t>методы обучения - </a:t>
            </a:r>
            <a:r>
              <a:rPr lang="ru-RU" sz="3600" b="1" dirty="0">
                <a:solidFill>
                  <a:srgbClr val="FF0000"/>
                </a:solidFill>
              </a:rPr>
              <a:t>это Понятно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 smtClean="0"/>
              <a:t>Удобное </a:t>
            </a:r>
            <a:r>
              <a:rPr lang="ru-RU" sz="3600" dirty="0"/>
              <a:t>расположение </a:t>
            </a:r>
            <a:r>
              <a:rPr lang="ru-RU" sz="3600" dirty="0" err="1" smtClean="0"/>
              <a:t>ССУЗа</a:t>
            </a:r>
            <a:r>
              <a:rPr lang="ru-RU" sz="3600" dirty="0" smtClean="0"/>
              <a:t>:  </a:t>
            </a:r>
            <a:r>
              <a:rPr lang="ru-RU" sz="3600" dirty="0" err="1" smtClean="0"/>
              <a:t>мкр</a:t>
            </a:r>
            <a:r>
              <a:rPr lang="ru-RU" sz="3600" dirty="0" smtClean="0"/>
              <a:t> Солнечный- </a:t>
            </a:r>
            <a:r>
              <a:rPr lang="ru-RU" sz="3600" b="1" dirty="0">
                <a:solidFill>
                  <a:srgbClr val="FF0000"/>
                </a:solidFill>
              </a:rPr>
              <a:t>это Удобно 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 smtClean="0"/>
              <a:t>Широкий </a:t>
            </a:r>
            <a:r>
              <a:rPr lang="ru-RU" sz="3600" dirty="0"/>
              <a:t>выбор специальностей </a:t>
            </a:r>
            <a:r>
              <a:rPr lang="ru-RU" sz="3600" dirty="0" smtClean="0"/>
              <a:t>с </a:t>
            </a:r>
            <a:r>
              <a:rPr lang="ru-RU" sz="3600" dirty="0"/>
              <a:t>практикой на реальных предприятиях </a:t>
            </a:r>
            <a:r>
              <a:rPr lang="ru-RU" sz="3600" dirty="0" smtClean="0"/>
              <a:t> </a:t>
            </a:r>
            <a:r>
              <a:rPr lang="ru-RU" sz="3600" dirty="0"/>
              <a:t>- </a:t>
            </a:r>
            <a:r>
              <a:rPr lang="ru-RU" sz="3600" b="1" dirty="0">
                <a:solidFill>
                  <a:srgbClr val="FF0000"/>
                </a:solidFill>
              </a:rPr>
              <a:t>это Профессионально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 smtClean="0"/>
              <a:t>Насыщенная </a:t>
            </a:r>
            <a:r>
              <a:rPr lang="ru-RU" sz="3600" dirty="0"/>
              <a:t>студенческая жизнь: Творческая самодеятельность, спортивные секции, музыкальные </a:t>
            </a:r>
            <a:r>
              <a:rPr lang="ru-RU" sz="3600" dirty="0" smtClean="0"/>
              <a:t>коллективы, </a:t>
            </a:r>
            <a:r>
              <a:rPr lang="ru-RU" sz="3600" dirty="0"/>
              <a:t>конференции, круглые столы, </a:t>
            </a:r>
            <a:r>
              <a:rPr lang="ru-RU" sz="3600" dirty="0" smtClean="0"/>
              <a:t>спортзал</a:t>
            </a:r>
            <a:r>
              <a:rPr lang="ru-RU" sz="3600" dirty="0"/>
              <a:t>, библиотека, КВН и многое другое - </a:t>
            </a:r>
            <a:r>
              <a:rPr lang="ru-RU" sz="3600" b="1" dirty="0">
                <a:solidFill>
                  <a:srgbClr val="FF0000"/>
                </a:solidFill>
              </a:rPr>
              <a:t>это </a:t>
            </a:r>
            <a:r>
              <a:rPr lang="ru-RU" sz="3600" b="1" dirty="0" smtClean="0">
                <a:solidFill>
                  <a:srgbClr val="FF0000"/>
                </a:solidFill>
              </a:rPr>
              <a:t>Круто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/>
              <a:t>Возможность поступить в ВУЗ  на ускоренный курс обучения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Полезно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3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077200" cy="695914"/>
          </a:xfrm>
        </p:spPr>
        <p:txBody>
          <a:bodyPr>
            <a:normAutofit/>
          </a:bodyPr>
          <a:lstStyle/>
          <a:p>
            <a:r>
              <a:rPr lang="ru-RU" sz="3600" b="1" dirty="0"/>
              <a:t>Профессиональные </a:t>
            </a:r>
            <a:r>
              <a:rPr lang="ru-RU" sz="3600" b="1" dirty="0" smtClean="0"/>
              <a:t>качества: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196752"/>
            <a:ext cx="8136904" cy="3960440"/>
          </a:xfrm>
        </p:spPr>
        <p:txBody>
          <a:bodyPr>
            <a:noAutofit/>
          </a:bodyPr>
          <a:lstStyle/>
          <a:p>
            <a:r>
              <a:rPr lang="ru-RU" dirty="0" smtClean="0"/>
              <a:t>Высокая ответственность и организованность; </a:t>
            </a:r>
          </a:p>
          <a:p>
            <a:r>
              <a:rPr lang="ru-RU" dirty="0" smtClean="0"/>
              <a:t> Любовь к работе с цифрами;</a:t>
            </a:r>
          </a:p>
          <a:p>
            <a:r>
              <a:rPr lang="ru-RU" dirty="0" smtClean="0"/>
              <a:t> Высокая концентрация внимания;</a:t>
            </a:r>
          </a:p>
          <a:p>
            <a:r>
              <a:rPr lang="ru-RU" dirty="0" smtClean="0"/>
              <a:t> Скрупулезность</a:t>
            </a:r>
          </a:p>
          <a:p>
            <a:r>
              <a:rPr lang="ru-RU" dirty="0" smtClean="0"/>
              <a:t>Усидчивость; </a:t>
            </a:r>
          </a:p>
          <a:p>
            <a:r>
              <a:rPr lang="ru-RU" dirty="0" smtClean="0"/>
              <a:t>Хорошая память;</a:t>
            </a:r>
          </a:p>
          <a:p>
            <a:r>
              <a:rPr lang="ru-RU" dirty="0" smtClean="0"/>
              <a:t>Умение хранить </a:t>
            </a:r>
          </a:p>
          <a:p>
            <a:r>
              <a:rPr lang="ru-RU" dirty="0" smtClean="0"/>
              <a:t>коммерческую тайну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3744416" cy="26339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8729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539552" y="908720"/>
            <a:ext cx="8077200" cy="2044821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b="1" i="1" dirty="0" smtClean="0"/>
              <a:t>У Вас есть эти качества! Приходите  </a:t>
            </a:r>
            <a:r>
              <a:rPr lang="ru-RU" b="1" i="1" dirty="0"/>
              <a:t>к нам в </a:t>
            </a:r>
            <a:r>
              <a:rPr lang="ru-RU" b="1" i="1" dirty="0" smtClean="0"/>
              <a:t>колледж </a:t>
            </a:r>
            <a:r>
              <a:rPr lang="ru-RU" b="1" i="1" dirty="0"/>
              <a:t>и </a:t>
            </a:r>
            <a:r>
              <a:rPr lang="ru-RU" b="1" i="1" dirty="0" smtClean="0"/>
              <a:t>Вы получите специальность своей мечты!</a:t>
            </a:r>
            <a:endParaRPr lang="ru-RU" b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348880"/>
            <a:ext cx="4464496" cy="3780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Мы ждем вас!!!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600203"/>
            <a:ext cx="7927032" cy="4421085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ГАПОУ ИО «Иркутский </a:t>
            </a:r>
            <a:r>
              <a:rPr lang="ru-RU" b="1" dirty="0"/>
              <a:t>технологический </a:t>
            </a:r>
            <a:r>
              <a:rPr lang="ru-RU" b="1" dirty="0" smtClean="0"/>
              <a:t>колледж»:</a:t>
            </a:r>
            <a:endParaRPr lang="ru-RU" b="1" dirty="0"/>
          </a:p>
          <a:p>
            <a:pPr>
              <a:defRPr/>
            </a:pPr>
            <a:r>
              <a:rPr lang="ru-RU" b="1" dirty="0" smtClean="0"/>
              <a:t>Адрес: 664050 </a:t>
            </a:r>
            <a:r>
              <a:rPr lang="ru-RU" b="1" dirty="0"/>
              <a:t>г. Иркутск, ул. </a:t>
            </a:r>
            <a:r>
              <a:rPr lang="ru-RU" b="1" dirty="0" smtClean="0"/>
              <a:t>Байкальская, 255</a:t>
            </a:r>
            <a:endParaRPr lang="ru-RU" b="1" dirty="0"/>
          </a:p>
          <a:p>
            <a:pPr>
              <a:defRPr/>
            </a:pPr>
            <a:r>
              <a:rPr lang="ru-RU" b="1" dirty="0"/>
              <a:t>Тел. </a:t>
            </a:r>
            <a:r>
              <a:rPr lang="ru-RU" b="1" dirty="0" smtClean="0"/>
              <a:t>8(3952)35-15-30</a:t>
            </a:r>
            <a:endParaRPr lang="ru-RU" b="1" dirty="0"/>
          </a:p>
          <a:p>
            <a:pPr>
              <a:defRPr/>
            </a:pPr>
            <a:r>
              <a:rPr lang="ru-RU" b="1" dirty="0" smtClean="0"/>
              <a:t>Сайт    </a:t>
            </a:r>
            <a:r>
              <a:rPr lang="en-US" b="1" dirty="0"/>
              <a:t>http://</a:t>
            </a:r>
            <a:r>
              <a:rPr lang="ru-RU" b="1" dirty="0" err="1" smtClean="0"/>
              <a:t>иртк.рф</a:t>
            </a:r>
            <a:r>
              <a:rPr lang="en-US" b="1" dirty="0" smtClean="0"/>
              <a:t>;</a:t>
            </a:r>
            <a:r>
              <a:rPr lang="ru-RU" b="1" dirty="0" smtClean="0"/>
              <a:t> </a:t>
            </a:r>
          </a:p>
          <a:p>
            <a:pPr>
              <a:defRPr/>
            </a:pPr>
            <a:r>
              <a:rPr lang="ru-RU" b="1" dirty="0" smtClean="0"/>
              <a:t>Электронная почта: </a:t>
            </a:r>
            <a:r>
              <a:rPr lang="en-US" b="1" dirty="0" smtClean="0"/>
              <a:t>irtk@yandex.ru</a:t>
            </a:r>
            <a:endParaRPr lang="ru-RU" b="1" dirty="0"/>
          </a:p>
          <a:p>
            <a:pPr marL="0" indent="0">
              <a:buNone/>
            </a:pPr>
            <a:endParaRPr lang="ru-RU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63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_Plan">
  <a:themeElements>
    <a:clrScheme name="Business Plan">
      <a:dk1>
        <a:sysClr val="windowText" lastClr="000000"/>
      </a:dk1>
      <a:lt1>
        <a:sysClr val="window" lastClr="FFFFFF"/>
      </a:lt1>
      <a:dk2>
        <a:srgbClr val="284E6A"/>
      </a:dk2>
      <a:lt2>
        <a:srgbClr val="EFE3C4"/>
      </a:lt2>
      <a:accent1>
        <a:srgbClr val="646F4D"/>
      </a:accent1>
      <a:accent2>
        <a:srgbClr val="934721"/>
      </a:accent2>
      <a:accent3>
        <a:srgbClr val="A46721"/>
      </a:accent3>
      <a:accent4>
        <a:srgbClr val="655E6D"/>
      </a:accent4>
      <a:accent5>
        <a:srgbClr val="3A5F7B"/>
      </a:accent5>
      <a:accent6>
        <a:srgbClr val="665E45"/>
      </a:accent6>
      <a:hlink>
        <a:srgbClr val="64A2C8"/>
      </a:hlink>
      <a:folHlink>
        <a:srgbClr val="9BA967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usiness_Plan">
  <a:themeElements>
    <a:clrScheme name="Business Plan">
      <a:dk1>
        <a:sysClr val="windowText" lastClr="000000"/>
      </a:dk1>
      <a:lt1>
        <a:sysClr val="window" lastClr="FFFFFF"/>
      </a:lt1>
      <a:dk2>
        <a:srgbClr val="284E6A"/>
      </a:dk2>
      <a:lt2>
        <a:srgbClr val="EFE3C4"/>
      </a:lt2>
      <a:accent1>
        <a:srgbClr val="646F4D"/>
      </a:accent1>
      <a:accent2>
        <a:srgbClr val="934721"/>
      </a:accent2>
      <a:accent3>
        <a:srgbClr val="A46721"/>
      </a:accent3>
      <a:accent4>
        <a:srgbClr val="655E6D"/>
      </a:accent4>
      <a:accent5>
        <a:srgbClr val="3A5F7B"/>
      </a:accent5>
      <a:accent6>
        <a:srgbClr val="665E45"/>
      </a:accent6>
      <a:hlink>
        <a:srgbClr val="64A2C8"/>
      </a:hlink>
      <a:folHlink>
        <a:srgbClr val="9BA967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Business_Plan">
  <a:themeElements>
    <a:clrScheme name="Business Plan">
      <a:dk1>
        <a:sysClr val="windowText" lastClr="000000"/>
      </a:dk1>
      <a:lt1>
        <a:sysClr val="window" lastClr="FFFFFF"/>
      </a:lt1>
      <a:dk2>
        <a:srgbClr val="284E6A"/>
      </a:dk2>
      <a:lt2>
        <a:srgbClr val="EFE3C4"/>
      </a:lt2>
      <a:accent1>
        <a:srgbClr val="646F4D"/>
      </a:accent1>
      <a:accent2>
        <a:srgbClr val="934721"/>
      </a:accent2>
      <a:accent3>
        <a:srgbClr val="A46721"/>
      </a:accent3>
      <a:accent4>
        <a:srgbClr val="655E6D"/>
      </a:accent4>
      <a:accent5>
        <a:srgbClr val="3A5F7B"/>
      </a:accent5>
      <a:accent6>
        <a:srgbClr val="665E45"/>
      </a:accent6>
      <a:hlink>
        <a:srgbClr val="64A2C8"/>
      </a:hlink>
      <a:folHlink>
        <a:srgbClr val="9BA967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Business_Plan">
  <a:themeElements>
    <a:clrScheme name="Business Plan">
      <a:dk1>
        <a:sysClr val="windowText" lastClr="000000"/>
      </a:dk1>
      <a:lt1>
        <a:sysClr val="window" lastClr="FFFFFF"/>
      </a:lt1>
      <a:dk2>
        <a:srgbClr val="284E6A"/>
      </a:dk2>
      <a:lt2>
        <a:srgbClr val="EFE3C4"/>
      </a:lt2>
      <a:accent1>
        <a:srgbClr val="646F4D"/>
      </a:accent1>
      <a:accent2>
        <a:srgbClr val="934721"/>
      </a:accent2>
      <a:accent3>
        <a:srgbClr val="A46721"/>
      </a:accent3>
      <a:accent4>
        <a:srgbClr val="655E6D"/>
      </a:accent4>
      <a:accent5>
        <a:srgbClr val="3A5F7B"/>
      </a:accent5>
      <a:accent6>
        <a:srgbClr val="665E45"/>
      </a:accent6>
      <a:hlink>
        <a:srgbClr val="64A2C8"/>
      </a:hlink>
      <a:folHlink>
        <a:srgbClr val="9BA967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Business_Plan">
  <a:themeElements>
    <a:clrScheme name="Business Plan">
      <a:dk1>
        <a:sysClr val="windowText" lastClr="000000"/>
      </a:dk1>
      <a:lt1>
        <a:sysClr val="window" lastClr="FFFFFF"/>
      </a:lt1>
      <a:dk2>
        <a:srgbClr val="284E6A"/>
      </a:dk2>
      <a:lt2>
        <a:srgbClr val="EFE3C4"/>
      </a:lt2>
      <a:accent1>
        <a:srgbClr val="646F4D"/>
      </a:accent1>
      <a:accent2>
        <a:srgbClr val="934721"/>
      </a:accent2>
      <a:accent3>
        <a:srgbClr val="A46721"/>
      </a:accent3>
      <a:accent4>
        <a:srgbClr val="655E6D"/>
      </a:accent4>
      <a:accent5>
        <a:srgbClr val="3A5F7B"/>
      </a:accent5>
      <a:accent6>
        <a:srgbClr val="665E45"/>
      </a:accent6>
      <a:hlink>
        <a:srgbClr val="64A2C8"/>
      </a:hlink>
      <a:folHlink>
        <a:srgbClr val="9BA967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79FDC98-7AF7-4E72-BB26-8372763C82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Business_Plan</Template>
  <TotalTime>0</TotalTime>
  <Words>558</Words>
  <Application>Microsoft Office PowerPoint</Application>
  <PresentationFormat>Экран (4:3)</PresentationFormat>
  <Paragraphs>65</Paragraphs>
  <Slides>12</Slides>
  <Notes>8</Notes>
  <HiddenSlides>0</HiddenSlides>
  <MMClips>1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Business_Plan</vt:lpstr>
      <vt:lpstr>2_Business_Plan</vt:lpstr>
      <vt:lpstr>3_Business_Plan</vt:lpstr>
      <vt:lpstr>4_Business_Plan</vt:lpstr>
      <vt:lpstr>5_Business_Plan</vt:lpstr>
      <vt:lpstr>Специальность Экономика и бухгалтерский  учет</vt:lpstr>
      <vt:lpstr>Достойное образование-успешная карьера!</vt:lpstr>
      <vt:lpstr>Учись строить будущее!!!</vt:lpstr>
      <vt:lpstr>Функциональные обязанности бухгалтера:</vt:lpstr>
      <vt:lpstr>С нами Вы научитесь:</vt:lpstr>
      <vt:lpstr> Что говорят студенты о  специальности</vt:lpstr>
      <vt:lpstr> Что говорят студенты о специальности</vt:lpstr>
      <vt:lpstr>Что говорят студенты о специальности</vt:lpstr>
      <vt:lpstr>Выбирайте обучение в ИТК на специальности «Экономика и бухгалтерский учёт»:</vt:lpstr>
      <vt:lpstr>Профессиональные качества:</vt:lpstr>
      <vt:lpstr>Презентация PowerPoint</vt:lpstr>
      <vt:lpstr>Мы ждем вас!!!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2013-01-18T12:42:19Z</dcterms:created>
  <dcterms:modified xsi:type="dcterms:W3CDTF">2022-09-19T04:37:05Z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TC100819229990</vt:lpwstr>
  </property>
</Properties>
</file>