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03" r:id="rId4"/>
    <p:sldId id="340" r:id="rId5"/>
    <p:sldId id="339" r:id="rId6"/>
    <p:sldId id="335" r:id="rId7"/>
    <p:sldId id="341" r:id="rId8"/>
    <p:sldId id="344" r:id="rId9"/>
    <p:sldId id="342" r:id="rId10"/>
    <p:sldId id="343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32" r:id="rId21"/>
    <p:sldId id="333" r:id="rId2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1C862B0-6968-40C9-AF03-524B8BFE0F99}">
          <p14:sldIdLst>
            <p14:sldId id="256"/>
            <p14:sldId id="303"/>
            <p14:sldId id="340"/>
            <p14:sldId id="339"/>
            <p14:sldId id="335"/>
            <p14:sldId id="341"/>
            <p14:sldId id="344"/>
            <p14:sldId id="342"/>
            <p14:sldId id="343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32"/>
            <p14:sldId id="33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894" y="21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4A8AA-46BF-4A43-BACE-D59AD8939BAB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53DF1-B0F5-47DC-B08A-59AB2D030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97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B7A2CFF-8B03-4E4F-B7C3-269960625C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AA678E-7C72-479F-B200-6C20C0256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33E3178-9902-4D0F-ADEE-201B466BF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07DE4E2-515B-411A-9ADC-E8B13136A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1162-EC83-4562-84A1-6F3A5CD0C23D}" type="datetime1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48F44A0-FA2D-4485-BD21-C06B1508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304F0DD-A31A-4136-A5F0-5FB380E2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41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5A9A0E-1044-4A3B-B8AE-49A610FC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1201EED-A7A9-432B-81A0-5D676C49E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8A94FE5-7DAE-4032-810D-1C3BEEE5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E490-C9CC-4E69-8E00-8CAC094A7C06}" type="datetime1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15A09F6-9CFC-47D3-A8C0-4BA0A9A9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99F2584-BBBC-40D7-9D97-BFBD6FE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51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6AF9F0-A9A3-4255-8241-86F24AA6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43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DABE1A3-300C-44FF-B7FE-9576507F6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A44F0E-4FAB-4DFF-9B7C-8EE5A956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F5C5-5EA1-42BD-9A37-6108856E0569}" type="datetime1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2F95773-C916-4676-BC02-211EE30F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F98191-EC72-4247-B57D-1BF49698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5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FAC6E8-19E6-4B60-A7AE-E5DD0A56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ABC3B5-D907-4063-8416-051DB64E9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79D649A-4938-41AA-839C-AC64211A3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2DAA928-C7E9-43AA-8733-35F28EEC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887B-C33B-4A89-A764-C6E00AFA92F9}" type="datetime1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E4182C4-EAAF-43F5-A0DB-C900075E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9EEE136-2F2B-48C3-A0FE-9A23AF35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6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EDA044-6C67-47BD-A6AE-755D1689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9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337AE94-CFCC-4C05-AA14-8E6154FA1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603066F-282F-447B-83E2-76896CE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176687B-D35D-4C13-96CC-243961B50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BDF7C65-DCC9-4B03-8B3C-BB4A5136A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2CE2B67-E330-4A7A-82F4-0ABA2C11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44B0-D518-4902-8FFB-6B9AD375A708}" type="datetime1">
              <a:rPr lang="ru-RU" smtClean="0"/>
              <a:t>24.01.2022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18BB7CF-ACC3-4A8C-9DBC-01786B66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1EB7E27-EFDB-4141-A22A-E7DFC1A0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43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B75038-9672-4F23-89D2-C4FF18B3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9742EE8-02BC-4FC0-A3DD-1D23F282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CE62-7F69-412B-8401-D596784E9DA1}" type="datetime1">
              <a:rPr lang="ru-RU" smtClean="0"/>
              <a:t>24.01.2022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7BE0AD8-71F1-4F6A-BCA2-0A5DF2A50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BF576BD-A1B6-43AC-A4D6-79F8FA3E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18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708F0C4-AA66-4335-838C-50CE9C08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6578-5D1A-4D9C-9E46-6CA82B4794CD}" type="datetime1">
              <a:rPr lang="ru-RU" smtClean="0"/>
              <a:t>24.01.2022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30E77A4C-C032-4DC9-A422-F26DED63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87F8A6D-A983-4F62-8218-D898681D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6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98C45E-2F11-462F-8C58-432C8AFE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95FC6FB-5DD4-4370-85C9-F60FAED46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2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2CFB892-3C09-4B19-86BC-C8464C9D8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EC4DC96-047E-4F8E-887C-3E09620E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32BE-9DB5-4E08-B3DA-A255C2D82619}" type="datetime1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B6D94F3-D9D4-4DAE-A722-CFF317AC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BCF0691-C2CF-4F6F-A29B-ADC1F30E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61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31546D-A156-4A7F-AA30-8D1B734E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68A9463-B303-447C-8CDB-A117BB3246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2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D6320DE-7DE7-4D03-B536-F2B219A0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EDA5F2-F892-4B04-80DC-3D9C521D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8C12-213B-49B0-A629-F67101A30054}" type="datetime1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F1C5EAD-8328-4D5F-954C-124B144FB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03F8530-C780-496F-997F-ADA7BBB6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34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94051A-0FA8-4290-8488-65BE8B87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71E1807-1D2C-40B7-B5C1-E03BCDA75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91E1274-AA82-49FA-B0EC-D231F823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1FC4-82C2-40AB-9F19-A0C533954AD2}" type="datetime1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3D94981-14A0-4526-89B7-AEAA9618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0EC41BC-3B66-4AED-AEF5-3648CB7F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F0CF99D-C5AB-400B-87C4-5D94C57EE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C304C97-09AF-477E-A64F-9415B969B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6C1827C-4D0F-4F0A-AF18-8D03935E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FC35-1ED6-4D98-9C38-D9AFB6458619}" type="datetime1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ED9DA7-8AD3-44AD-B1B4-4B6EBAE1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075CD9-463A-4506-AA3B-F63EA19A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B7A2CFF-8B03-4E4F-B7C3-269960625C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AA678E-7C72-479F-B200-6C20C0256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33E3178-9902-4D0F-ADEE-201B466BF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7DE4E2-515B-411A-9ADC-E8B13136A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1162-EC83-4562-84A1-6F3A5CD0C2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48F44A0-FA2D-4485-BD21-C06B1508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04F0DD-A31A-4136-A5F0-5FB380E2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749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5A9A0E-1044-4A3B-B8AE-49A610FC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1201EED-A7A9-432B-81A0-5D676C49E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A94FE5-7DAE-4032-810D-1C3BEEE5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E490-C9CC-4E69-8E00-8CAC094A7C0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15A09F6-9CFC-47D3-A8C0-4BA0A9A9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9F2584-BBBC-40D7-9D97-BFBD6FE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53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6AF9F0-A9A3-4255-8241-86F24AA6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43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DABE1A3-300C-44FF-B7FE-9576507F6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A44F0E-4FAB-4DFF-9B7C-8EE5A956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F5C5-5EA1-42BD-9A37-6108856E05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F95773-C916-4676-BC02-211EE30F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F98191-EC72-4247-B57D-1BF49698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6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FAC6E8-19E6-4B60-A7AE-E5DD0A56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ABC3B5-D907-4063-8416-051DB64E9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79D649A-4938-41AA-839C-AC64211A3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2DAA928-C7E9-43AA-8733-35F28EEC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887B-C33B-4A89-A764-C6E00AFA92F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E4182C4-EAAF-43F5-A0DB-C900075E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9EEE136-2F2B-48C3-A0FE-9A23AF35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06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EDA044-6C67-47BD-A6AE-755D1689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9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37AE94-CFCC-4C05-AA14-8E6154FA1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603066F-282F-447B-83E2-76896CE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176687B-D35D-4C13-96CC-243961B50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BDF7C65-DCC9-4B03-8B3C-BB4A5136A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2CE2B67-E330-4A7A-82F4-0ABA2C11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44B0-D518-4902-8FFB-6B9AD375A7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18BB7CF-ACC3-4A8C-9DBC-01786B66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1EB7E27-EFDB-4141-A22A-E7DFC1A0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29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B75038-9672-4F23-89D2-C4FF18B3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9742EE8-02BC-4FC0-A3DD-1D23F282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CE62-7F69-412B-8401-D596784E9D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7BE0AD8-71F1-4F6A-BCA2-0A5DF2A50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BF576BD-A1B6-43AC-A4D6-79F8FA3E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80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708F0C4-AA66-4335-838C-50CE9C08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6578-5D1A-4D9C-9E46-6CA82B4794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0E77A4C-C032-4DC9-A422-F26DED63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87F8A6D-A983-4F62-8218-D898681D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67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98C45E-2F11-462F-8C58-432C8AFE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5FC6FB-5DD4-4370-85C9-F60FAED46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2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2CFB892-3C09-4B19-86BC-C8464C9D8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EC4DC96-047E-4F8E-887C-3E09620E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32BE-9DB5-4E08-B3DA-A255C2D826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6D94F3-D9D4-4DAE-A722-CFF317AC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BCF0691-C2CF-4F6F-A29B-ADC1F30E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215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31546D-A156-4A7F-AA30-8D1B734E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68A9463-B303-447C-8CDB-A117BB3246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2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D6320DE-7DE7-4D03-B536-F2B219A0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EDA5F2-F892-4B04-80DC-3D9C521D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8C12-213B-49B0-A629-F67101A300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F1C5EAD-8328-4D5F-954C-124B144FB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03F8530-C780-496F-997F-ADA7BBB6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12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94051A-0FA8-4290-8488-65BE8B87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71E1807-1D2C-40B7-B5C1-E03BCDA75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91E1274-AA82-49FA-B0EC-D231F823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1FC4-82C2-40AB-9F19-A0C533954A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D94981-14A0-4526-89B7-AEAA9618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EC41BC-3B66-4AED-AEF5-3648CB7F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133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F0CF99D-C5AB-400B-87C4-5D94C57EE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C304C97-09AF-477E-A64F-9415B969B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C1827C-4D0F-4F0A-AF18-8D03935E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FC35-1ED6-4D98-9C38-D9AFB64586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ED9DA7-8AD3-44AD-B1B4-4B6EBAE1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075CD9-463A-4506-AA3B-F63EA19A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5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95BFA40-4310-49D7-9DAA-9BF521999E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677C72-E561-4356-BAA1-F5628148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37F7A7-8DFD-4E32-9380-7B2AF4CC9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1422CC-B73B-495E-ABA4-868692839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56732-E5C3-426F-A666-EAEA90E2FDEB}" type="datetime1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B0C959F-0B6B-4846-A8D9-568E9A2CA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9D0C49A-AB86-4364-985D-39402FC8E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3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95BFA40-4310-49D7-9DAA-9BF521999E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677C72-E561-4356-BAA1-F5628148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337F7A7-8DFD-4E32-9380-7B2AF4CC9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1422CC-B73B-495E-ABA4-868692839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56732-E5C3-426F-A666-EAEA90E2F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0C959F-0B6B-4846-A8D9-568E9A2CA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D0C49A-AB86-4364-985D-39402FC8E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1FEBA-EF80-4905-BDB1-86F50D6669F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1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220771#l7" TargetMode="External"/><Relationship Id="rId2" Type="http://schemas.openxmlformats.org/officeDocument/2006/relationships/hyperlink" Target="https://normativ.kontur.ru/document?moduleId=1&amp;documentId=215262#l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mss-irk.ru/" TargetMode="External"/><Relationship Id="rId2" Type="http://schemas.openxmlformats.org/officeDocument/2006/relationships/hyperlink" Target="mailto:postinternat2019@mail.ru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9BCC-41E3-46A3-B137-3BC13E967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3575" y="2019300"/>
            <a:ext cx="6515099" cy="2077687"/>
          </a:xfrm>
        </p:spPr>
        <p:txBody>
          <a:bodyPr anchor="t">
            <a:noAutofit/>
          </a:bodyPr>
          <a:lstStyle/>
          <a:p>
            <a:pPr lvl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Получение социальных гарантий студентами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  из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числа детей-сирот и детей, оставшихся без попечения родителей,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лицами из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числа  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детей-сирот и детей, оставшихся без попечения родителей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месту обучения и проживания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».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1536" y="865590"/>
            <a:ext cx="5769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Государственное автономное учреждение Иркутской области «Центр психолого-педагогической, медицинской и социальной помощи»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Логотип (без фона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489" y="112032"/>
            <a:ext cx="71755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43550" y="4895849"/>
            <a:ext cx="362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Вебинар подготовила:</a:t>
            </a:r>
          </a:p>
          <a:p>
            <a:pPr algn="r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социальный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педагог</a:t>
            </a:r>
          </a:p>
          <a:p>
            <a:pPr algn="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отдела СППКиР</a:t>
            </a:r>
          </a:p>
          <a:p>
            <a:pPr algn="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Матвеенко Валентина Сергеевна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35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Законодательство Российской Федерации предоставляет детям-сиротам и детям, оставшимся без попечения родителей,  </a:t>
            </a:r>
            <a:endParaRPr lang="ru-RU" dirty="0" smtClean="0"/>
          </a:p>
          <a:p>
            <a:pPr marL="0" indent="0" algn="ctr">
              <a:buNone/>
            </a:pPr>
            <a:r>
              <a:rPr lang="ru-RU" b="1" dirty="0" smtClean="0"/>
              <a:t>гарантии</a:t>
            </a:r>
            <a:r>
              <a:rPr lang="ru-RU" dirty="0" smtClean="0"/>
              <a:t> </a:t>
            </a:r>
            <a:r>
              <a:rPr lang="ru-RU" dirty="0"/>
              <a:t>в сфере обеспечения достойных условий жизни, образования, здравоохранения, труда, судопроизводства, уплаты налогов и сборов, обеспечения жильем, а также в иных сферах, предусмотренных законодательством субъектов </a:t>
            </a:r>
            <a:r>
              <a:rPr lang="ru-RU" smtClean="0"/>
              <a:t>Российской Федерации.</a:t>
            </a:r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9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Социальная поддержка </a:t>
            </a:r>
            <a:r>
              <a:rPr lang="ru-RU" sz="2800" b="1" dirty="0" smtClean="0"/>
              <a:t>студентов-сирот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/>
              <a:t>включает в себя следующие гарантии: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2133599"/>
            <a:ext cx="8543925" cy="4043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•	зачисление на полное государственное </a:t>
            </a:r>
            <a:r>
              <a:rPr lang="ru-RU" sz="2400" dirty="0" smtClean="0"/>
              <a:t>обеспечение;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•	выплата государственной социальной </a:t>
            </a:r>
            <a:r>
              <a:rPr lang="ru-RU" sz="2400" dirty="0" smtClean="0"/>
              <a:t>стипендии;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•	 предоставление места в студенческом </a:t>
            </a:r>
            <a:r>
              <a:rPr lang="ru-RU" sz="2400" dirty="0" smtClean="0"/>
              <a:t>общежитии; </a:t>
            </a:r>
          </a:p>
          <a:p>
            <a:pPr marL="0" indent="0" algn="just">
              <a:buNone/>
            </a:pPr>
            <a:r>
              <a:rPr lang="ru-RU" sz="2400" dirty="0" smtClean="0"/>
              <a:t>•</a:t>
            </a:r>
            <a:r>
              <a:rPr lang="ru-RU" sz="2400" dirty="0"/>
              <a:t>	назначение материальной поддержки остронуждающимся </a:t>
            </a:r>
            <a:r>
              <a:rPr lang="ru-RU" sz="2400" dirty="0" smtClean="0"/>
              <a:t>студентам.</a:t>
            </a: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11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Полное </a:t>
            </a:r>
            <a:r>
              <a:rPr lang="ru-RU" sz="2800" b="1" dirty="0"/>
              <a:t>государственное </a:t>
            </a:r>
            <a:r>
              <a:rPr lang="ru-RU" sz="2800" b="1" dirty="0" smtClean="0"/>
              <a:t>обеспечение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компенсация </a:t>
            </a:r>
            <a:r>
              <a:rPr lang="ru-RU" sz="2400" dirty="0"/>
              <a:t>расходов на питание (производится ежемесячно);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компенсация расходов на приобретение одежды, обуви и мягкого инвентаря (производится один раз в год в течение четвертого квартала, но не позднее 25 декабря);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пособие на приобретение учебной литературы и письменных принадлежностей (производится один раз в начале учебного года не позднее 1 ноября);</a:t>
            </a:r>
          </a:p>
          <a:p>
            <a:pPr algn="just"/>
            <a:r>
              <a:rPr lang="ru-RU" sz="2400" dirty="0" smtClean="0"/>
              <a:t>предоставление </a:t>
            </a:r>
            <a:r>
              <a:rPr lang="ru-RU" sz="2400" dirty="0"/>
              <a:t>места в общежитии;</a:t>
            </a:r>
          </a:p>
          <a:p>
            <a:pPr algn="just"/>
            <a:r>
              <a:rPr lang="ru-RU" sz="2400" dirty="0" smtClean="0"/>
              <a:t>бесплатное </a:t>
            </a:r>
            <a:r>
              <a:rPr lang="ru-RU" sz="2400" dirty="0"/>
              <a:t>оказание медицинской </a:t>
            </a:r>
            <a:r>
              <a:rPr lang="ru-RU" sz="2400" dirty="0" smtClean="0"/>
              <a:t>помощи.</a:t>
            </a: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476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Дополнительные </a:t>
            </a:r>
            <a:r>
              <a:rPr lang="ru-RU" sz="2800" b="1" dirty="0"/>
              <a:t>меры по социальной защите: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2133599"/>
            <a:ext cx="8543925" cy="4043363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денежная </a:t>
            </a:r>
            <a:r>
              <a:rPr lang="ru-RU" sz="2400" dirty="0"/>
              <a:t>компенсация проезда на  городском, пригородном транспорте (кроме такси) от места проживания до места учебы и обратно (производится </a:t>
            </a:r>
            <a:r>
              <a:rPr lang="ru-RU" sz="2400" b="1" dirty="0"/>
              <a:t>ежемесячно</a:t>
            </a:r>
            <a:r>
              <a:rPr lang="ru-RU" sz="2400" dirty="0"/>
              <a:t>);</a:t>
            </a:r>
          </a:p>
          <a:p>
            <a:pPr algn="just"/>
            <a:r>
              <a:rPr lang="ru-RU" sz="2400" dirty="0" smtClean="0"/>
              <a:t>денежная </a:t>
            </a:r>
            <a:r>
              <a:rPr lang="ru-RU" sz="2400" dirty="0"/>
              <a:t>компенсация проезда к месту жительства и обратно к  месту учёбы (</a:t>
            </a:r>
            <a:r>
              <a:rPr lang="ru-RU" sz="2400" b="1" dirty="0"/>
              <a:t>один раз в год</a:t>
            </a:r>
            <a:r>
              <a:rPr lang="ru-RU" sz="2400" dirty="0"/>
              <a:t>);</a:t>
            </a:r>
          </a:p>
          <a:p>
            <a:pPr algn="just"/>
            <a:r>
              <a:rPr lang="ru-RU" sz="2400" dirty="0" smtClean="0"/>
              <a:t>путевки </a:t>
            </a:r>
            <a:r>
              <a:rPr lang="ru-RU" sz="2400" dirty="0"/>
              <a:t>в оздоровительные лагеря, в санаторно-курортные организации </a:t>
            </a:r>
            <a:r>
              <a:rPr lang="ru-RU" sz="2400" b="1" dirty="0"/>
              <a:t>при наличии медицинских показаний</a:t>
            </a:r>
            <a:r>
              <a:rPr lang="ru-RU" sz="2400" dirty="0"/>
              <a:t>, либо денежная компенсация стоимости путевок, а также оплачивается проезд к месту лечения и обратно.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63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2133599"/>
            <a:ext cx="8543925" cy="4043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+mj-lt"/>
              </a:rPr>
              <a:t>Федеральный закон от 21 декабря 1996 г. N 159-ФЗ </a:t>
            </a:r>
            <a:endParaRPr lang="ru-RU" b="1" dirty="0" smtClean="0">
              <a:latin typeface="+mj-lt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+mj-lt"/>
              </a:rPr>
              <a:t>«О </a:t>
            </a:r>
            <a:r>
              <a:rPr lang="ru-RU" b="1" dirty="0">
                <a:latin typeface="+mj-lt"/>
              </a:rPr>
              <a:t>дополнительных гарантиях по социальной поддержке детей-сирот и детей, оставшихся без </a:t>
            </a:r>
            <a:r>
              <a:rPr lang="ru-RU" b="1" dirty="0" smtClean="0">
                <a:latin typeface="+mj-lt"/>
              </a:rPr>
              <a:t>попечения родителей»</a:t>
            </a:r>
          </a:p>
          <a:p>
            <a:pPr marL="0" indent="0" algn="ctr">
              <a:buNone/>
            </a:pPr>
            <a:r>
              <a:rPr lang="ru-RU" dirty="0" smtClean="0">
                <a:latin typeface="+mj-lt"/>
              </a:rPr>
              <a:t>(в </a:t>
            </a:r>
            <a:r>
              <a:rPr lang="ru-RU" dirty="0">
                <a:latin typeface="+mj-lt"/>
              </a:rPr>
              <a:t>редакции от 17.02.2021 </a:t>
            </a:r>
            <a:r>
              <a:rPr lang="ru-RU" dirty="0" smtClean="0">
                <a:latin typeface="+mj-lt"/>
              </a:rPr>
              <a:t>года).</a:t>
            </a:r>
            <a:endParaRPr lang="ru-RU" b="1" dirty="0">
              <a:latin typeface="+mj-lt"/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0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238" y="1866900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1) </a:t>
            </a:r>
            <a:r>
              <a:rPr lang="ru-RU" sz="2400" dirty="0"/>
              <a:t>право на прием на подготовительные отделения федеральных государственных образовательных организаций высшего образования на обучение за счет бюджетных средств - при наличии у ребенка среднего общего образования (ч. 7, 8 ст. 71 Закона № 273-ФЗ</a:t>
            </a:r>
            <a:r>
              <a:rPr lang="ru-RU" sz="2400" dirty="0" smtClean="0"/>
              <a:t>);</a:t>
            </a:r>
          </a:p>
          <a:p>
            <a:pPr marL="0" indent="0" algn="just">
              <a:buNone/>
            </a:pPr>
            <a:r>
              <a:rPr lang="ru-RU" sz="2400" dirty="0" smtClean="0"/>
              <a:t> </a:t>
            </a:r>
            <a:r>
              <a:rPr lang="ru-RU" sz="2400" dirty="0"/>
              <a:t>преимущественное право зачисления в образовательную организацию по программам бакалавриата и программам специалитета за счет бюджетных средств при условии успешного прохождения вступительных испытаний и при прочих равных условиях (ч. 9 ст. 71 Закона № 273-ФЗ);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24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2133599"/>
            <a:ext cx="8543925" cy="4043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2) </a:t>
            </a:r>
            <a:r>
              <a:rPr lang="ru-RU" dirty="0"/>
              <a:t>право на бесплатное получение второго среднего профессионального образования по программе подготовки квалифицированных рабочих;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29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2133599"/>
            <a:ext cx="8543925" cy="4043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3) </a:t>
            </a:r>
            <a:r>
              <a:rPr lang="ru-RU" sz="2400" dirty="0"/>
              <a:t>преимущественное право приема в общеобразовательные организации, которые реализуют образовательные программы основного общего и среднего общего образования, интегрированные с дополнительными общеразвивающими программами, имеющими целью подготовку к военной или иной государственной службе, в том числе к государственной службе российского казачества (ч. 6 ст. 86 Закона от 29.12.2012 № 273-ФЗ</a:t>
            </a:r>
            <a:r>
              <a:rPr lang="ru-RU" sz="2400" dirty="0" smtClean="0"/>
              <a:t>);</a:t>
            </a:r>
          </a:p>
          <a:p>
            <a:pPr marL="0" indent="0" algn="just">
              <a:buNone/>
            </a:pPr>
            <a:r>
              <a:rPr lang="ru-RU" sz="2400" dirty="0" smtClean="0"/>
              <a:t>В случае достижения возраста 23 лет сохраняется право на полное государственное обеспечение  до завершения обучения.</a:t>
            </a: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17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4</a:t>
            </a:r>
            <a:r>
              <a:rPr lang="ru-RU" sz="1600" dirty="0" smtClean="0"/>
              <a:t>.</a:t>
            </a:r>
            <a:r>
              <a:rPr lang="ru-RU" sz="1600" dirty="0"/>
              <a:t> </a:t>
            </a:r>
            <a:r>
              <a:rPr lang="ru-RU" sz="2000" dirty="0" smtClean="0"/>
              <a:t>Право </a:t>
            </a:r>
            <a:r>
              <a:rPr lang="ru-RU" sz="2000" dirty="0"/>
              <a:t>на выплату государственной </a:t>
            </a:r>
            <a:r>
              <a:rPr lang="ru-RU" sz="2000" b="1" dirty="0"/>
              <a:t>социальной стипендии </a:t>
            </a:r>
            <a:r>
              <a:rPr lang="ru-RU" sz="2000" dirty="0"/>
              <a:t>и ежегодного </a:t>
            </a:r>
            <a:r>
              <a:rPr lang="ru-RU" sz="2000" u="sng" dirty="0"/>
              <a:t>пособия на приобретение учебной литературы и письменных принадлежностей в размере трехмесячной стипендии</a:t>
            </a:r>
            <a:r>
              <a:rPr lang="ru-RU" sz="2000" dirty="0"/>
              <a:t>, а также </a:t>
            </a:r>
            <a:r>
              <a:rPr lang="ru-RU" sz="2000" u="sng" dirty="0"/>
              <a:t>полной </a:t>
            </a:r>
            <a:r>
              <a:rPr lang="ru-RU" sz="2000" b="1" u="sng" dirty="0"/>
              <a:t>заработной платы</a:t>
            </a:r>
            <a:r>
              <a:rPr lang="ru-RU" sz="2000" u="sng" dirty="0"/>
              <a:t>, начисленной в период производственного обучения и </a:t>
            </a:r>
            <a:r>
              <a:rPr lang="ru-RU" sz="2000" b="1" u="sng" dirty="0"/>
              <a:t>производственной практики</a:t>
            </a:r>
            <a:r>
              <a:rPr lang="ru-RU" sz="2000" dirty="0"/>
              <a:t>, - детям, обучающимся по основным образовательным программам (п. 5 ст. 6 Закона № 159-ФЗ; ч. 5 ст. 36 Закона № 273-ФЗ);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 algn="just">
              <a:buNone/>
            </a:pPr>
            <a:endParaRPr lang="ru-RU" sz="16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70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5</a:t>
            </a:r>
            <a:r>
              <a:rPr lang="ru-RU" sz="2000" dirty="0" smtClean="0"/>
              <a:t>. </a:t>
            </a:r>
            <a:r>
              <a:rPr lang="ru-RU" sz="2000" u="sng" dirty="0" smtClean="0"/>
              <a:t>Выпускники </a:t>
            </a:r>
            <a:r>
              <a:rPr lang="ru-RU" sz="2000" u="sng" dirty="0"/>
              <a:t>организаций для детей-сирот</a:t>
            </a:r>
            <a:r>
              <a:rPr lang="ru-RU" sz="2000" dirty="0"/>
              <a:t> и детей, оставшихся без попечения родителей, и лица из числа детей-сирот и детей, оставшихся без попечения родителей, обучающиеся по очной форме обучения </a:t>
            </a:r>
            <a:r>
              <a:rPr lang="ru-RU" sz="2000" u="sng" dirty="0" smtClean="0"/>
              <a:t>и </a:t>
            </a:r>
            <a:r>
              <a:rPr lang="ru-RU" sz="2000" u="sng" dirty="0"/>
              <a:t>приезжающие в каникулярное время, выходные и праздничные дни в эти организации или в иные организации для детей-сирот</a:t>
            </a:r>
            <a:r>
              <a:rPr lang="ru-RU" sz="2000" dirty="0"/>
              <a:t> и детей, оставшихся без попечения родителей, или в организации, осуществляющие образовательную деятельность, </a:t>
            </a:r>
            <a:r>
              <a:rPr lang="ru-RU" sz="2000" u="sng" dirty="0"/>
              <a:t>по решению органов управления указанных организаций могут зачисляться на бесплатное питание и проживание на период своего пребывания в них.</a:t>
            </a:r>
            <a:endParaRPr lang="ru-RU" sz="2000" dirty="0"/>
          </a:p>
          <a:p>
            <a:pPr marL="0" indent="0" algn="just">
              <a:buNone/>
            </a:pPr>
            <a:endParaRPr lang="ru-RU" sz="20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43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/>
              <a:t>6. </a:t>
            </a:r>
            <a:r>
              <a:rPr lang="ru-RU" sz="2400" dirty="0"/>
              <a:t>Нормы и порядок обеспечения за счет средств бюджетов субъектов Российской Федерации или местных бюджетов бесплатным питанием, бесплатным комплектом одежды, обуви и мягким инвентарем утверждаются законами субъектов Российской Федерации и (или) нормативными правовыми актами органов исполнительной власти субъектов Российской Федерации.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0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78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7. </a:t>
            </a:r>
            <a:r>
              <a:rPr lang="ru-RU" sz="2400" dirty="0"/>
              <a:t>Обеспечение выпускников федеральных государственных образовательных организаций одеждой, обувью, постельным бельем и мебелью по установленным нормам, а также единовременным денежным пособием в размере не менее 500 руб. (Приложение   № 4 к Постановлению Правительства РФ от 07.11.2005 N 659</a:t>
            </a:r>
            <a:r>
              <a:rPr lang="ru-RU" sz="2400" dirty="0" smtClean="0"/>
              <a:t>).</a:t>
            </a:r>
          </a:p>
          <a:p>
            <a:pPr marL="0" indent="0" algn="just">
              <a:buNone/>
            </a:pPr>
            <a:r>
              <a:rPr lang="ru-RU" sz="2400" u="sng" dirty="0"/>
              <a:t>По желанию выпускника ему может быть выдана денежная компенсация или такая компенсация может быть перечислена на счет или счета, открытые на имя выпускника в банке. 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b="1" dirty="0" smtClean="0"/>
              <a:t>НЕ предоставляются</a:t>
            </a:r>
            <a:r>
              <a:rPr lang="ru-RU" sz="2400" dirty="0" smtClean="0"/>
              <a:t>, </a:t>
            </a:r>
            <a:r>
              <a:rPr lang="ru-RU" sz="2400" dirty="0"/>
              <a:t>в случае, </a:t>
            </a:r>
            <a:r>
              <a:rPr lang="ru-RU" sz="2400" u="sng" dirty="0"/>
              <a:t>если указанные гарантии уже были </a:t>
            </a:r>
            <a:r>
              <a:rPr lang="ru-RU" sz="2400" u="sng" dirty="0" smtClean="0"/>
              <a:t>предоставлены</a:t>
            </a:r>
            <a:r>
              <a:rPr lang="ru-RU" sz="2400" dirty="0" smtClean="0"/>
              <a:t> выпускникам за </a:t>
            </a:r>
            <a:r>
              <a:rPr lang="ru-RU" sz="2400" dirty="0"/>
              <a:t>счет средств организации, где они ранее обучались и (или) воспитывались.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8</a:t>
            </a:r>
            <a:r>
              <a:rPr lang="ru-RU" sz="2400" dirty="0" smtClean="0"/>
              <a:t>. </a:t>
            </a:r>
            <a:r>
              <a:rPr lang="ru-RU" sz="2400" b="1" dirty="0" smtClean="0"/>
              <a:t>Сохранение </a:t>
            </a:r>
            <a:r>
              <a:rPr lang="ru-RU" sz="2400" b="1" dirty="0"/>
              <a:t>полного государственного обеспечения и социальной стипендии </a:t>
            </a:r>
            <a:r>
              <a:rPr lang="ru-RU" sz="2400" u="sng" dirty="0"/>
              <a:t>на весь период академического отпуска по медицинским </a:t>
            </a:r>
            <a:r>
              <a:rPr lang="ru-RU" sz="2400" u="sng" dirty="0" smtClean="0"/>
              <a:t>показаниям, </a:t>
            </a:r>
            <a:r>
              <a:rPr lang="ru-RU" sz="2400" u="sng" dirty="0"/>
              <a:t>отпуска по беременности и родам, отпуска по уходу за ребенком до достижения им возраста трех </a:t>
            </a:r>
            <a:r>
              <a:rPr lang="ru-RU" sz="2400" u="sng" dirty="0" smtClean="0"/>
              <a:t>лет. </a:t>
            </a: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40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6. Дополнительные гарантии права на образование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u="sng" smtClean="0"/>
              <a:t>9. Обеспечиваются </a:t>
            </a:r>
            <a:r>
              <a:rPr lang="ru-RU" sz="2400" u="sng" dirty="0" smtClean="0"/>
              <a:t>бесплатным проездом на городском, пригородном транспорте, в сельской местности на внутрирайонном транспорте (кроме такси), а также бесплатным проездом один раз в год к месту жительства и обратно к месту учебы </a:t>
            </a:r>
            <a:r>
              <a:rPr lang="ru-RU" sz="2400" u="sng" dirty="0"/>
              <a:t>в порядке, установленном нормативными правовыми актами субъектов РФ</a:t>
            </a:r>
            <a:r>
              <a:rPr lang="ru-RU" sz="2400" u="sng" dirty="0" smtClean="0"/>
              <a:t>.</a:t>
            </a:r>
            <a:endParaRPr lang="ru-RU" sz="2400" u="sng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04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7. Дополнительные гарантии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права </a:t>
            </a:r>
            <a:r>
              <a:rPr lang="ru-RU" sz="2800" b="1" dirty="0"/>
              <a:t>на медицинское обеспечение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/>
              <a:t>(</a:t>
            </a:r>
            <a:r>
              <a:rPr lang="ru-RU" sz="2000" b="1" dirty="0"/>
              <a:t>в ред. Федерального закона от 25.11.2013 N 317-ФЗ)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1</a:t>
            </a:r>
            <a:r>
              <a:rPr lang="ru-RU" sz="2400" dirty="0" smtClean="0"/>
              <a:t>. </a:t>
            </a:r>
            <a:r>
              <a:rPr lang="ru-RU" sz="2400" u="sng" dirty="0" smtClean="0"/>
              <a:t>Бесплатная </a:t>
            </a:r>
            <a:r>
              <a:rPr lang="ru-RU" sz="2400" u="sng" dirty="0"/>
              <a:t>медицинская помощь в медицинских организациях государственной системы здравоохранения и муниципальной системы </a:t>
            </a:r>
            <a:r>
              <a:rPr lang="ru-RU" sz="2400" u="sng" dirty="0" smtClean="0"/>
              <a:t>здравоохранения.</a:t>
            </a:r>
          </a:p>
          <a:p>
            <a:pPr marL="0" indent="0" algn="just">
              <a:buNone/>
            </a:pPr>
            <a:endParaRPr lang="ru-RU" sz="2400" dirty="0" smtClean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6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Статья 7. Дополнительные гарантии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права </a:t>
            </a:r>
            <a:r>
              <a:rPr lang="ru-RU" sz="2800" b="1" dirty="0"/>
              <a:t>на медицинское обеспечение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/>
              <a:t>(</a:t>
            </a:r>
            <a:r>
              <a:rPr lang="ru-RU" sz="2000" b="1" dirty="0"/>
              <a:t>в ред. Федерального закона от 25.11.2013 N 317-ФЗ)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2</a:t>
            </a:r>
            <a:r>
              <a:rPr lang="ru-RU" sz="2000" dirty="0" smtClean="0"/>
              <a:t>. </a:t>
            </a:r>
            <a:r>
              <a:rPr lang="ru-RU" sz="2400" u="sng" dirty="0" smtClean="0"/>
              <a:t>Путевки</a:t>
            </a:r>
            <a:r>
              <a:rPr lang="ru-RU" sz="2400" dirty="0" smtClean="0"/>
              <a:t> </a:t>
            </a:r>
            <a:r>
              <a:rPr lang="ru-RU" sz="2400" dirty="0"/>
              <a:t>в оздоровительные лагеря, в санаторно-курортные организации </a:t>
            </a:r>
            <a:r>
              <a:rPr lang="ru-RU" sz="2400" u="sng" dirty="0"/>
              <a:t>при наличии медицинских показаний</a:t>
            </a:r>
            <a:r>
              <a:rPr lang="ru-RU" sz="2400" dirty="0"/>
              <a:t>, либо денежная компенсация стоимости путевок, а также оплачивается проезд к месту лечения и обратно.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4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654174"/>
          </a:xfrm>
        </p:spPr>
        <p:txBody>
          <a:bodyPr>
            <a:normAutofit/>
          </a:bodyPr>
          <a:lstStyle/>
          <a:p>
            <a:pPr algn="ctr" fontAlgn="base"/>
            <a:r>
              <a:rPr lang="ru-RU" sz="2800" b="1" dirty="0"/>
              <a:t>Статья 10. Судебная защита прав детей-сирот и детей, оставшихся без попечения родителей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1857375"/>
            <a:ext cx="8543925" cy="4319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Дети-сироты </a:t>
            </a:r>
            <a:r>
              <a:rPr lang="ru-RU" sz="2400" dirty="0"/>
              <a:t>и дети, оставшиеся без попечения родителей, имеют </a:t>
            </a:r>
            <a:r>
              <a:rPr lang="ru-RU" sz="2400" u="sng" dirty="0"/>
              <a:t>право на бесплатную юридическую помощь</a:t>
            </a:r>
            <a:r>
              <a:rPr lang="ru-RU" sz="2400" dirty="0"/>
              <a:t> в соответствии с Федеральным </a:t>
            </a:r>
            <a:r>
              <a:rPr lang="ru-RU" sz="2400" u="sng" dirty="0">
                <a:hlinkClick r:id="rId2"/>
              </a:rPr>
              <a:t>законом</a:t>
            </a:r>
            <a:r>
              <a:rPr lang="ru-RU" sz="2400" dirty="0"/>
              <a:t> "О бесплатной юридической помощи в Российской Федерации". (в ред. Федерального закона </a:t>
            </a:r>
            <a:r>
              <a:rPr lang="ru-RU" sz="2400" u="sng" dirty="0">
                <a:hlinkClick r:id="rId3"/>
              </a:rPr>
              <a:t>от 21.11.2011 N 326-ФЗ</a:t>
            </a:r>
            <a:r>
              <a:rPr lang="ru-RU" sz="2400" dirty="0"/>
              <a:t>)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80010" y="6356355"/>
            <a:ext cx="9203377" cy="365125"/>
          </a:xfrm>
        </p:spPr>
        <p:txBody>
          <a:bodyPr/>
          <a:lstStyle/>
          <a:p>
            <a:r>
              <a:rPr lang="ru-RU" dirty="0" smtClean="0"/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0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Наш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контакты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1912" y="1825625"/>
            <a:ext cx="7835550" cy="4351338"/>
          </a:xfrm>
        </p:spPr>
        <p:txBody>
          <a:bodyPr>
            <a:normAutofit/>
          </a:bodyPr>
          <a:lstStyle/>
          <a:p>
            <a:r>
              <a:rPr lang="ru-RU" sz="1800" b="1" dirty="0"/>
              <a:t>Государственное автономное учреждение Иркутской области </a:t>
            </a:r>
            <a:r>
              <a:rPr lang="ru-RU" sz="1800" b="1" dirty="0" smtClean="0"/>
              <a:t>«</a:t>
            </a:r>
            <a:r>
              <a:rPr lang="ru-RU" sz="1800" b="1" dirty="0"/>
              <a:t>Центр психолого-педагогической, медицинской и социальной помощи», </a:t>
            </a:r>
            <a:endParaRPr lang="ru-RU" sz="1800" b="1" dirty="0" smtClean="0"/>
          </a:p>
          <a:p>
            <a:r>
              <a:rPr lang="ru-RU" sz="1800" b="1" dirty="0" smtClean="0"/>
              <a:t>г</a:t>
            </a:r>
            <a:r>
              <a:rPr lang="ru-RU" sz="1800" b="1" dirty="0"/>
              <a:t>. Иркутск, ул. Пискунова, 42</a:t>
            </a:r>
            <a:br>
              <a:rPr lang="ru-RU" sz="1800" b="1" dirty="0"/>
            </a:br>
            <a:r>
              <a:rPr lang="ru-RU" sz="1800" b="1" dirty="0" smtClean="0"/>
              <a:t>Отдел социально-педагогической помощи, коррекции и развития</a:t>
            </a:r>
          </a:p>
          <a:p>
            <a:r>
              <a:rPr lang="ru-RU" sz="1800" b="1" dirty="0" smtClean="0"/>
              <a:t>телефон </a:t>
            </a:r>
            <a:r>
              <a:rPr lang="ru-RU" sz="1800" b="1" dirty="0"/>
              <a:t>8(3952)700-940</a:t>
            </a:r>
            <a:br>
              <a:rPr lang="ru-RU" sz="1800" b="1" dirty="0"/>
            </a:br>
            <a:r>
              <a:rPr lang="en-US" sz="1800" b="1" dirty="0"/>
              <a:t>email</a:t>
            </a:r>
            <a:r>
              <a:rPr lang="ru-RU" sz="1800" b="1" dirty="0"/>
              <a:t>: </a:t>
            </a:r>
            <a:r>
              <a:rPr lang="en-US" sz="1800" b="1" smtClean="0">
                <a:hlinkClick r:id="rId2"/>
              </a:rPr>
              <a:t>postinternat2019@mail.ru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ru-RU" sz="1800" b="1" dirty="0"/>
              <a:t>сайт: </a:t>
            </a:r>
            <a:r>
              <a:rPr lang="ru-RU" sz="1800" b="1" u="sng" dirty="0">
                <a:hlinkClick r:id="rId3"/>
              </a:rPr>
              <a:t>http://www.cpmss-irk.ru/</a:t>
            </a:r>
            <a:endParaRPr lang="ru-RU" sz="1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96883" y="6356355"/>
            <a:ext cx="9417133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48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4029" y="2527496"/>
            <a:ext cx="6682272" cy="116820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Благодарю  за внимание!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50379" y="6212793"/>
            <a:ext cx="9451648" cy="529839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©Государственное автономное учреждение Иркутской области "Центр психолого-педагогической, медицинской и социальной помощи"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627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1248</Words>
  <Application>Microsoft Office PowerPoint</Application>
  <PresentationFormat>Лист A4 (210x297 мм)</PresentationFormat>
  <Paragraphs>80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1_Тема Office</vt:lpstr>
      <vt:lpstr>«Получение социальных гарантий студентами    из числа детей-сирот и детей, оставшихся без попечения родителей,                                                 и лицами из числа    детей-сирот и детей, оставшихся без попечения родителей,  по месту обучения и проживания».</vt:lpstr>
      <vt:lpstr>Презентация PowerPoint</vt:lpstr>
      <vt:lpstr>Социальная поддержка студентов-сирот  включает в себя следующие гарантии:</vt:lpstr>
      <vt:lpstr>Полное государственное обеспечение</vt:lpstr>
      <vt:lpstr>Дополнительные меры по социальной защите:</vt:lpstr>
      <vt:lpstr>Презентация PowerPoint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6. Дополнительные гарантии права на образование </vt:lpstr>
      <vt:lpstr>Статья 7. Дополнительные гарантии  права на медицинское обеспечение  (в ред. Федерального закона от 25.11.2013 N 317-ФЗ)</vt:lpstr>
      <vt:lpstr>Статья 7. Дополнительные гарантии  права на медицинское обеспечение  (в ред. Федерального закона от 25.11.2013 N 317-ФЗ)</vt:lpstr>
      <vt:lpstr>Статья 10. Судебная защита прав детей-сирот и детей, оставшихся без попечения родителей</vt:lpstr>
      <vt:lpstr>Наши контакты</vt:lpstr>
      <vt:lpstr>Благодарю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хабитуева</cp:lastModifiedBy>
  <cp:revision>160</cp:revision>
  <dcterms:created xsi:type="dcterms:W3CDTF">2021-04-14T06:20:01Z</dcterms:created>
  <dcterms:modified xsi:type="dcterms:W3CDTF">2022-01-24T03:53:01Z</dcterms:modified>
</cp:coreProperties>
</file>